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67"/>
  </p:notesMasterIdLst>
  <p:handoutMasterIdLst>
    <p:handoutMasterId r:id="rId68"/>
  </p:handoutMasterIdLst>
  <p:sldIdLst>
    <p:sldId id="256" r:id="rId2"/>
    <p:sldId id="257" r:id="rId3"/>
    <p:sldId id="768" r:id="rId4"/>
    <p:sldId id="661" r:id="rId5"/>
    <p:sldId id="662" r:id="rId6"/>
    <p:sldId id="663" r:id="rId7"/>
    <p:sldId id="664" r:id="rId8"/>
    <p:sldId id="665" r:id="rId9"/>
    <p:sldId id="667" r:id="rId10"/>
    <p:sldId id="669" r:id="rId11"/>
    <p:sldId id="671" r:id="rId12"/>
    <p:sldId id="672" r:id="rId13"/>
    <p:sldId id="673" r:id="rId14"/>
    <p:sldId id="674" r:id="rId15"/>
    <p:sldId id="678" r:id="rId16"/>
    <p:sldId id="679" r:id="rId17"/>
    <p:sldId id="680" r:id="rId18"/>
    <p:sldId id="684" r:id="rId19"/>
    <p:sldId id="685" r:id="rId20"/>
    <p:sldId id="686" r:id="rId21"/>
    <p:sldId id="694" r:id="rId22"/>
    <p:sldId id="695" r:id="rId23"/>
    <p:sldId id="696" r:id="rId24"/>
    <p:sldId id="697" r:id="rId25"/>
    <p:sldId id="698" r:id="rId26"/>
    <p:sldId id="699" r:id="rId27"/>
    <p:sldId id="700" r:id="rId28"/>
    <p:sldId id="714" r:id="rId29"/>
    <p:sldId id="715" r:id="rId30"/>
    <p:sldId id="775" r:id="rId31"/>
    <p:sldId id="718" r:id="rId32"/>
    <p:sldId id="719" r:id="rId33"/>
    <p:sldId id="717" r:id="rId34"/>
    <p:sldId id="720" r:id="rId35"/>
    <p:sldId id="716" r:id="rId36"/>
    <p:sldId id="721" r:id="rId37"/>
    <p:sldId id="722" r:id="rId38"/>
    <p:sldId id="724" r:id="rId39"/>
    <p:sldId id="725" r:id="rId40"/>
    <p:sldId id="726" r:id="rId41"/>
    <p:sldId id="745" r:id="rId42"/>
    <p:sldId id="746" r:id="rId43"/>
    <p:sldId id="747" r:id="rId44"/>
    <p:sldId id="748" r:id="rId45"/>
    <p:sldId id="749" r:id="rId46"/>
    <p:sldId id="750" r:id="rId47"/>
    <p:sldId id="777" r:id="rId48"/>
    <p:sldId id="751" r:id="rId49"/>
    <p:sldId id="752" r:id="rId50"/>
    <p:sldId id="770" r:id="rId51"/>
    <p:sldId id="755" r:id="rId52"/>
    <p:sldId id="760" r:id="rId53"/>
    <p:sldId id="779" r:id="rId54"/>
    <p:sldId id="762" r:id="rId55"/>
    <p:sldId id="763" r:id="rId56"/>
    <p:sldId id="764" r:id="rId57"/>
    <p:sldId id="778" r:id="rId58"/>
    <p:sldId id="765" r:id="rId59"/>
    <p:sldId id="767" r:id="rId60"/>
    <p:sldId id="772" r:id="rId61"/>
    <p:sldId id="771" r:id="rId62"/>
    <p:sldId id="590" r:id="rId63"/>
    <p:sldId id="610" r:id="rId64"/>
    <p:sldId id="613" r:id="rId65"/>
    <p:sldId id="733" r:id="rId66"/>
  </p:sldIdLst>
  <p:sldSz cx="9144000" cy="6858000" type="screen4x3"/>
  <p:notesSz cx="6708775" cy="9836150"/>
  <p:defaultTex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CC33"/>
    <a:srgbClr val="552579"/>
    <a:srgbClr val="00FF00"/>
    <a:srgbClr val="FF9933"/>
    <a:srgbClr val="FC6800"/>
    <a:srgbClr val="339966"/>
    <a:srgbClr val="0066FF"/>
    <a:srgbClr val="002E8A"/>
    <a:srgbClr val="F1F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539" autoAdjust="0"/>
  </p:normalViewPr>
  <p:slideViewPr>
    <p:cSldViewPr snapToObjects="1">
      <p:cViewPr>
        <p:scale>
          <a:sx n="80" d="100"/>
          <a:sy n="80" d="100"/>
        </p:scale>
        <p:origin x="-2514" y="-8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14"/>
    </p:cViewPr>
  </p:sorterViewPr>
  <p:notesViewPr>
    <p:cSldViewPr snapToObjects="1">
      <p:cViewPr varScale="1">
        <p:scale>
          <a:sx n="77" d="100"/>
          <a:sy n="77" d="100"/>
        </p:scale>
        <p:origin x="-2214" y="-102"/>
      </p:cViewPr>
      <p:guideLst>
        <p:guide orient="horz" pos="3098"/>
        <p:guide pos="211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06713"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0478" y="0"/>
            <a:ext cx="2906713" cy="492125"/>
          </a:xfrm>
          <a:prstGeom prst="rect">
            <a:avLst/>
          </a:prstGeom>
        </p:spPr>
        <p:txBody>
          <a:bodyPr vert="horz" lIns="91440" tIns="45720" rIns="91440" bIns="45720" rtlCol="0"/>
          <a:lstStyle>
            <a:lvl1pPr algn="r">
              <a:defRPr sz="1200"/>
            </a:lvl1pPr>
          </a:lstStyle>
          <a:p>
            <a:fld id="{A9B62D25-5473-43F2-AA65-6EA85DAFD446}" type="datetimeFigureOut">
              <a:rPr lang="en-GB" smtClean="0"/>
              <a:pPr/>
              <a:t>30/05/2016</a:t>
            </a:fld>
            <a:endParaRPr lang="en-GB"/>
          </a:p>
        </p:txBody>
      </p:sp>
      <p:sp>
        <p:nvSpPr>
          <p:cNvPr id="4" name="Footer Placeholder 3"/>
          <p:cNvSpPr>
            <a:spLocks noGrp="1"/>
          </p:cNvSpPr>
          <p:nvPr>
            <p:ph type="ftr" sz="quarter" idx="2"/>
          </p:nvPr>
        </p:nvSpPr>
        <p:spPr>
          <a:xfrm>
            <a:off x="3" y="9342438"/>
            <a:ext cx="2906713" cy="4921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0478" y="9342438"/>
            <a:ext cx="2906713" cy="492125"/>
          </a:xfrm>
          <a:prstGeom prst="rect">
            <a:avLst/>
          </a:prstGeom>
        </p:spPr>
        <p:txBody>
          <a:bodyPr vert="horz" lIns="91440" tIns="45720" rIns="91440" bIns="45720" rtlCol="0" anchor="b"/>
          <a:lstStyle>
            <a:lvl1pPr algn="r">
              <a:defRPr sz="1200"/>
            </a:lvl1pPr>
          </a:lstStyle>
          <a:p>
            <a:fld id="{F9D5F637-65D9-45A9-ABB8-7B8F87C75648}" type="slidenum">
              <a:rPr lang="en-GB" smtClean="0"/>
              <a:pPr/>
              <a:t>‹nr.›</a:t>
            </a:fld>
            <a:endParaRPr lang="en-GB"/>
          </a:p>
        </p:txBody>
      </p:sp>
    </p:spTree>
    <p:extLst>
      <p:ext uri="{BB962C8B-B14F-4D97-AF65-F5344CB8AC3E}">
        <p14:creationId xmlns:p14="http://schemas.microsoft.com/office/powerpoint/2010/main" val="1434120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06713" cy="492125"/>
          </a:xfrm>
          <a:prstGeom prst="rect">
            <a:avLst/>
          </a:prstGeom>
        </p:spPr>
        <p:txBody>
          <a:bodyPr vert="horz" lIns="91440" tIns="45720" rIns="91440" bIns="45720" rtlCol="0"/>
          <a:lstStyle>
            <a:lvl1pPr algn="l">
              <a:defRPr sz="1200"/>
            </a:lvl1pPr>
          </a:lstStyle>
          <a:p>
            <a:pPr>
              <a:defRPr/>
            </a:pPr>
            <a:endParaRPr lang="nl-NL"/>
          </a:p>
        </p:txBody>
      </p:sp>
      <p:sp>
        <p:nvSpPr>
          <p:cNvPr id="3" name="Date Placeholder 2"/>
          <p:cNvSpPr>
            <a:spLocks noGrp="1"/>
          </p:cNvSpPr>
          <p:nvPr>
            <p:ph type="dt" idx="1"/>
          </p:nvPr>
        </p:nvSpPr>
        <p:spPr>
          <a:xfrm>
            <a:off x="3800478" y="0"/>
            <a:ext cx="2906713" cy="492125"/>
          </a:xfrm>
          <a:prstGeom prst="rect">
            <a:avLst/>
          </a:prstGeom>
        </p:spPr>
        <p:txBody>
          <a:bodyPr vert="horz" lIns="91440" tIns="45720" rIns="91440" bIns="45720" rtlCol="0"/>
          <a:lstStyle>
            <a:lvl1pPr algn="r">
              <a:defRPr sz="1200"/>
            </a:lvl1pPr>
          </a:lstStyle>
          <a:p>
            <a:pPr>
              <a:defRPr/>
            </a:pPr>
            <a:fld id="{B0E07D1B-D9B9-48A1-875D-BD6B950DA0E7}" type="datetimeFigureOut">
              <a:rPr lang="nl-NL"/>
              <a:pPr>
                <a:defRPr/>
              </a:pPr>
              <a:t>30-5-2016</a:t>
            </a:fld>
            <a:endParaRPr lang="nl-NL"/>
          </a:p>
        </p:txBody>
      </p:sp>
      <p:sp>
        <p:nvSpPr>
          <p:cNvPr id="4" name="Slide Image Placeholder 3"/>
          <p:cNvSpPr>
            <a:spLocks noGrp="1" noRot="1" noChangeAspect="1"/>
          </p:cNvSpPr>
          <p:nvPr>
            <p:ph type="sldImg" idx="2"/>
          </p:nvPr>
        </p:nvSpPr>
        <p:spPr>
          <a:xfrm>
            <a:off x="895350" y="738188"/>
            <a:ext cx="4918075" cy="3687762"/>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Notes Placeholder 4"/>
          <p:cNvSpPr>
            <a:spLocks noGrp="1"/>
          </p:cNvSpPr>
          <p:nvPr>
            <p:ph type="body" sz="quarter" idx="3"/>
          </p:nvPr>
        </p:nvSpPr>
        <p:spPr>
          <a:xfrm>
            <a:off x="671516" y="4672013"/>
            <a:ext cx="5365750" cy="44259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smtClean="0"/>
          </a:p>
        </p:txBody>
      </p:sp>
      <p:sp>
        <p:nvSpPr>
          <p:cNvPr id="6" name="Footer Placeholder 5"/>
          <p:cNvSpPr>
            <a:spLocks noGrp="1"/>
          </p:cNvSpPr>
          <p:nvPr>
            <p:ph type="ftr" sz="quarter" idx="4"/>
          </p:nvPr>
        </p:nvSpPr>
        <p:spPr>
          <a:xfrm>
            <a:off x="3" y="9342438"/>
            <a:ext cx="2906713" cy="492125"/>
          </a:xfrm>
          <a:prstGeom prst="rect">
            <a:avLst/>
          </a:prstGeom>
        </p:spPr>
        <p:txBody>
          <a:bodyPr vert="horz" lIns="91440" tIns="45720" rIns="91440" bIns="45720" rtlCol="0" anchor="b"/>
          <a:lstStyle>
            <a:lvl1pPr algn="l">
              <a:defRPr sz="1200"/>
            </a:lvl1pPr>
          </a:lstStyle>
          <a:p>
            <a:pPr>
              <a:defRPr/>
            </a:pPr>
            <a:endParaRPr lang="nl-NL"/>
          </a:p>
        </p:txBody>
      </p:sp>
      <p:sp>
        <p:nvSpPr>
          <p:cNvPr id="7" name="Slide Number Placeholder 6"/>
          <p:cNvSpPr>
            <a:spLocks noGrp="1"/>
          </p:cNvSpPr>
          <p:nvPr>
            <p:ph type="sldNum" sz="quarter" idx="5"/>
          </p:nvPr>
        </p:nvSpPr>
        <p:spPr>
          <a:xfrm>
            <a:off x="3800478" y="9342438"/>
            <a:ext cx="2906713" cy="492125"/>
          </a:xfrm>
          <a:prstGeom prst="rect">
            <a:avLst/>
          </a:prstGeom>
        </p:spPr>
        <p:txBody>
          <a:bodyPr vert="horz" lIns="91440" tIns="45720" rIns="91440" bIns="45720" rtlCol="0" anchor="b"/>
          <a:lstStyle>
            <a:lvl1pPr algn="r">
              <a:defRPr sz="1200"/>
            </a:lvl1pPr>
          </a:lstStyle>
          <a:p>
            <a:pPr>
              <a:defRPr/>
            </a:pPr>
            <a:fld id="{F7D33E5E-0882-45BF-A949-89F48AD4C812}" type="slidenum">
              <a:rPr lang="nl-NL"/>
              <a:pPr>
                <a:defRPr/>
              </a:pPr>
              <a:t>‹nr.›</a:t>
            </a:fld>
            <a:endParaRPr lang="nl-NL"/>
          </a:p>
        </p:txBody>
      </p:sp>
    </p:spTree>
    <p:extLst>
      <p:ext uri="{BB962C8B-B14F-4D97-AF65-F5344CB8AC3E}">
        <p14:creationId xmlns:p14="http://schemas.microsoft.com/office/powerpoint/2010/main" val="1123532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5833A28B-9366-4532-8048-A7EB0BAC7BDB}" type="slidenum">
              <a:rPr lang="en-GB" smtClean="0"/>
              <a:pPr/>
              <a:t>65</a:t>
            </a:fld>
            <a:endParaRPr lang="en-GB" smtClean="0"/>
          </a:p>
        </p:txBody>
      </p:sp>
      <p:sp>
        <p:nvSpPr>
          <p:cNvPr id="187395" name="Rectangle 7"/>
          <p:cNvSpPr txBox="1">
            <a:spLocks noGrp="1" noChangeArrowheads="1"/>
          </p:cNvSpPr>
          <p:nvPr/>
        </p:nvSpPr>
        <p:spPr bwMode="auto">
          <a:xfrm>
            <a:off x="3801160" y="9341190"/>
            <a:ext cx="2906017" cy="493384"/>
          </a:xfrm>
          <a:prstGeom prst="rect">
            <a:avLst/>
          </a:prstGeom>
          <a:noFill/>
          <a:ln w="9525">
            <a:noFill/>
            <a:miter lim="800000"/>
            <a:headEnd/>
            <a:tailEnd/>
          </a:ln>
        </p:spPr>
        <p:txBody>
          <a:bodyPr lIns="91285" tIns="45642" rIns="91285" bIns="45642" anchor="b"/>
          <a:lstStyle/>
          <a:p>
            <a:pPr algn="r" defTabSz="912813"/>
            <a:fld id="{4CAD6EA2-76D3-4BBE-AB32-42F1ECB8815A}" type="slidenum">
              <a:rPr lang="en-GB" sz="1200">
                <a:latin typeface="Arial" charset="0"/>
                <a:cs typeface="Arial" charset="0"/>
              </a:rPr>
              <a:pPr algn="r" defTabSz="912813"/>
              <a:t>65</a:t>
            </a:fld>
            <a:endParaRPr lang="en-GB" sz="1200">
              <a:latin typeface="Arial" charset="0"/>
              <a:cs typeface="Arial" charset="0"/>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a:xfrm>
            <a:off x="895143" y="4672171"/>
            <a:ext cx="4918490" cy="4426268"/>
          </a:xfrm>
          <a:noFill/>
          <a:ln/>
        </p:spPr>
        <p:txBody>
          <a:bodyPr lIns="91285" tIns="45642" rIns="91285" bIns="45642"/>
          <a:lstStyle/>
          <a:p>
            <a:pPr eaLnBrk="1" hangingPunct="1"/>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voedingscentrum.nl/"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voedingscentrum.nl/"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Group 97"/>
          <p:cNvGraphicFramePr>
            <a:graphicFrameLocks noGrp="1"/>
          </p:cNvGraphicFramePr>
          <p:nvPr/>
        </p:nvGraphicFramePr>
        <p:xfrm>
          <a:off x="0" y="0"/>
          <a:ext cx="9144000" cy="266700"/>
        </p:xfrm>
        <a:graphic>
          <a:graphicData uri="http://schemas.openxmlformats.org/drawingml/2006/table">
            <a:tbl>
              <a:tblPr/>
              <a:tblGrid>
                <a:gridCol w="2267744"/>
                <a:gridCol w="4680520"/>
                <a:gridCol w="2195736"/>
              </a:tblGrid>
              <a:tr h="266700">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noProof="1" smtClean="0">
                          <a:ln>
                            <a:noFill/>
                          </a:ln>
                          <a:solidFill>
                            <a:srgbClr val="FFFFFF"/>
                          </a:solidFill>
                          <a:effectLst/>
                          <a:latin typeface="Tahoma" pitchFamily="34" charset="0"/>
                        </a:rPr>
                        <a:t>GfK FMCG Custom Research</a:t>
                      </a:r>
                    </a:p>
                  </a:txBody>
                  <a:tcPr marL="180000" marR="252000" marT="0" marB="0" anchor="ct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C68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rgbClr val="FFFFFF"/>
                          </a:solidFill>
                          <a:effectLst/>
                          <a:latin typeface="Tahoma" pitchFamily="34" charset="0"/>
                        </a:rPr>
                        <a:t>Voedingscentrum; voedselverspilling 0-meting 2011 </a:t>
                      </a:r>
                    </a:p>
                  </a:txBody>
                  <a:tcPr marL="180000" marR="252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A43334"/>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nl" sz="1100" b="0" i="0" u="none" strike="noStrike" cap="none" normalizeH="0" baseline="0" dirty="0" smtClean="0">
                          <a:ln>
                            <a:noFill/>
                          </a:ln>
                          <a:solidFill>
                            <a:srgbClr val="FFFFFF"/>
                          </a:solidFill>
                          <a:effectLst/>
                          <a:latin typeface="Tahoma" pitchFamily="34" charset="0"/>
                        </a:rPr>
                        <a:t>  </a:t>
                      </a:r>
                      <a:fld id="{E9E06A9E-2EBB-4C64-A5A1-6B5E214E3F21}" type="datetime4">
                        <a:rPr kumimoji="0" lang="nl" sz="1100" b="0" i="0" u="none" strike="noStrike" cap="none" normalizeH="0" baseline="0" smtClean="0">
                          <a:ln>
                            <a:noFill/>
                          </a:ln>
                          <a:solidFill>
                            <a:srgbClr val="FFFFFF"/>
                          </a:solidFill>
                          <a:effectLst/>
                          <a:latin typeface="Tahoma" pitchFamily="34" charset="0"/>
                        </a:rPr>
                        <a:pPr marL="342900" marR="0" lvl="0" indent="-342900" algn="r" defTabSz="914400" rtl="0" eaLnBrk="1" fontAlgn="base" latinLnBrk="0" hangingPunct="1">
                          <a:lnSpc>
                            <a:spcPct val="100000"/>
                          </a:lnSpc>
                          <a:spcBef>
                            <a:spcPct val="0"/>
                          </a:spcBef>
                          <a:spcAft>
                            <a:spcPct val="0"/>
                          </a:spcAft>
                          <a:buClrTx/>
                          <a:buSzTx/>
                          <a:buFontTx/>
                          <a:buNone/>
                          <a:tabLst/>
                        </a:pPr>
                        <a:t>30 mei 2016</a:t>
                      </a:fld>
                      <a:endParaRPr kumimoji="0" lang="en-US" sz="1100" b="0" i="0" u="none" strike="noStrike" cap="none" normalizeH="0" baseline="0" dirty="0" smtClean="0">
                        <a:ln>
                          <a:noFill/>
                        </a:ln>
                        <a:solidFill>
                          <a:srgbClr val="FFFFFF"/>
                        </a:solidFill>
                        <a:effectLst/>
                        <a:latin typeface="Tahoma" pitchFamily="34" charset="0"/>
                      </a:endParaRPr>
                    </a:p>
                  </a:txBody>
                  <a:tcPr marL="180000" marR="252000" marT="0" marB="0" anchor="ct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FC6800"/>
                    </a:solidFill>
                  </a:tcPr>
                </a:tc>
              </a:tr>
            </a:tbl>
          </a:graphicData>
        </a:graphic>
      </p:graphicFrame>
      <p:sp>
        <p:nvSpPr>
          <p:cNvPr id="5" name="Rectangle 91"/>
          <p:cNvSpPr>
            <a:spLocks noChangeAspect="1" noChangeArrowheads="1"/>
          </p:cNvSpPr>
          <p:nvPr/>
        </p:nvSpPr>
        <p:spPr bwMode="auto">
          <a:xfrm>
            <a:off x="1168400" y="2997200"/>
            <a:ext cx="7105650" cy="2749550"/>
          </a:xfrm>
          <a:prstGeom prst="rect">
            <a:avLst/>
          </a:prstGeom>
          <a:noFill/>
          <a:ln w="9525">
            <a:noFill/>
            <a:miter lim="800000"/>
            <a:headEnd/>
            <a:tailEnd/>
          </a:ln>
          <a:effectLst/>
        </p:spPr>
        <p:txBody>
          <a:bodyPr lIns="90000" tIns="46800" rIns="90000" bIns="46800"/>
          <a:lstStyle/>
          <a:p>
            <a:pPr marL="342900" indent="-342900">
              <a:spcBef>
                <a:spcPct val="20000"/>
              </a:spcBef>
              <a:buFontTx/>
              <a:buChar char="•"/>
              <a:defRPr/>
            </a:pPr>
            <a:endParaRPr lang="en-US" b="1">
              <a:solidFill>
                <a:srgbClr val="FC6800"/>
              </a:solidFill>
            </a:endParaRPr>
          </a:p>
        </p:txBody>
      </p:sp>
      <p:sp>
        <p:nvSpPr>
          <p:cNvPr id="6" name="Text Box 92"/>
          <p:cNvSpPr txBox="1">
            <a:spLocks noChangeArrowheads="1"/>
          </p:cNvSpPr>
          <p:nvPr/>
        </p:nvSpPr>
        <p:spPr bwMode="auto">
          <a:xfrm>
            <a:off x="2384425" y="2997200"/>
            <a:ext cx="5689600" cy="366713"/>
          </a:xfrm>
          <a:prstGeom prst="rect">
            <a:avLst/>
          </a:prstGeom>
          <a:noFill/>
          <a:ln w="9525">
            <a:noFill/>
            <a:miter lim="800000"/>
            <a:headEnd/>
            <a:tailEnd/>
          </a:ln>
          <a:effectLst/>
        </p:spPr>
        <p:txBody>
          <a:bodyPr>
            <a:spAutoFit/>
          </a:bodyPr>
          <a:lstStyle/>
          <a:p>
            <a:pPr>
              <a:spcBef>
                <a:spcPct val="50000"/>
              </a:spcBef>
              <a:defRPr/>
            </a:pPr>
            <a:endParaRPr lang="en-GB"/>
          </a:p>
        </p:txBody>
      </p:sp>
      <p:sp>
        <p:nvSpPr>
          <p:cNvPr id="222301" name="Rectangle 93"/>
          <p:cNvSpPr>
            <a:spLocks noGrp="1" noChangeAspect="1" noChangeArrowheads="1"/>
          </p:cNvSpPr>
          <p:nvPr>
            <p:ph type="subTitle" sz="quarter" idx="1"/>
          </p:nvPr>
        </p:nvSpPr>
        <p:spPr>
          <a:xfrm>
            <a:off x="1168400" y="2997200"/>
            <a:ext cx="7104063" cy="2749550"/>
          </a:xfrm>
        </p:spPr>
        <p:txBody>
          <a:bodyPr lIns="91440" tIns="45720" rIns="91440" bIns="45720"/>
          <a:lstStyle>
            <a:lvl1pPr>
              <a:defRPr b="1">
                <a:solidFill>
                  <a:srgbClr val="FC6800"/>
                </a:solidFill>
              </a:defRPr>
            </a:lvl1pPr>
          </a:lstStyle>
          <a:p>
            <a:endParaRPr lang="en-GB"/>
          </a:p>
        </p:txBody>
      </p:sp>
      <p:sp>
        <p:nvSpPr>
          <p:cNvPr id="222302" name="Rectangle 94"/>
          <p:cNvSpPr>
            <a:spLocks noGrp="1" noChangeArrowheads="1"/>
          </p:cNvSpPr>
          <p:nvPr>
            <p:ph type="ctrTitle" sz="quarter"/>
          </p:nvPr>
        </p:nvSpPr>
        <p:spPr>
          <a:xfrm>
            <a:off x="1168400" y="1412875"/>
            <a:ext cx="5473700" cy="431800"/>
          </a:xfrm>
        </p:spPr>
        <p:txBody>
          <a:bodyPr lIns="91440" tIns="45720" rIns="91440" bIns="45720"/>
          <a:lstStyle>
            <a:lvl1pPr>
              <a:defRPr sz="1600" b="0">
                <a:solidFill>
                  <a:srgbClr val="FC6800"/>
                </a:solidFill>
              </a:defRPr>
            </a:lvl1pPr>
          </a:lstStyle>
          <a:p>
            <a:r>
              <a:rPr lang="en-GB"/>
              <a:t>Click to edit Master title style</a:t>
            </a:r>
          </a:p>
        </p:txBody>
      </p:sp>
      <p:sp>
        <p:nvSpPr>
          <p:cNvPr id="9" name="Rectangle 7"/>
          <p:cNvSpPr>
            <a:spLocks noGrp="1" noChangeArrowheads="1"/>
          </p:cNvSpPr>
          <p:nvPr>
            <p:ph type="dt" sz="half" idx="10"/>
          </p:nvPr>
        </p:nvSpPr>
        <p:spPr/>
        <p:txBody>
          <a:bodyPr/>
          <a:lstStyle>
            <a:lvl1pPr>
              <a:defRPr/>
            </a:lvl1pPr>
          </a:lstStyle>
          <a:p>
            <a:pPr>
              <a:defRPr/>
            </a:pPr>
            <a:endParaRPr lang="en-US"/>
          </a:p>
        </p:txBody>
      </p:sp>
      <p:sp>
        <p:nvSpPr>
          <p:cNvPr id="10" name="Rectangle 8"/>
          <p:cNvSpPr>
            <a:spLocks noGrp="1" noChangeArrowheads="1"/>
          </p:cNvSpPr>
          <p:nvPr>
            <p:ph type="ftr" sz="quarter" idx="11"/>
          </p:nvPr>
        </p:nvSpPr>
        <p:spPr>
          <a:xfrm>
            <a:off x="2625725" y="6245225"/>
            <a:ext cx="2895600" cy="476250"/>
          </a:xfrm>
        </p:spPr>
        <p:txBody>
          <a:bodyPr/>
          <a:lstStyle>
            <a:lvl1pPr>
              <a:defRPr/>
            </a:lvl1pPr>
          </a:lstStyle>
          <a:p>
            <a:pPr>
              <a:defRPr/>
            </a:pPr>
            <a:endParaRPr lang="en-US"/>
          </a:p>
        </p:txBody>
      </p:sp>
      <p:sp>
        <p:nvSpPr>
          <p:cNvPr id="11" name="Rectangle 9"/>
          <p:cNvSpPr>
            <a:spLocks noGrp="1" noChangeArrowheads="1"/>
          </p:cNvSpPr>
          <p:nvPr>
            <p:ph type="sldNum" sz="quarter" idx="12"/>
          </p:nvPr>
        </p:nvSpPr>
        <p:spPr/>
        <p:txBody>
          <a:bodyPr/>
          <a:lstStyle>
            <a:lvl1pPr>
              <a:defRPr/>
            </a:lvl1pPr>
          </a:lstStyle>
          <a:p>
            <a:pPr>
              <a:defRPr/>
            </a:pPr>
            <a:endParaRPr lang="en-US"/>
          </a:p>
        </p:txBody>
      </p:sp>
      <p:pic>
        <p:nvPicPr>
          <p:cNvPr id="12" name="Picture 3"/>
          <p:cNvPicPr>
            <a:picLocks noChangeAspect="1" noChangeArrowheads="1"/>
          </p:cNvPicPr>
          <p:nvPr userDrawn="1"/>
        </p:nvPicPr>
        <p:blipFill>
          <a:blip r:embed="rId2" cstate="print"/>
          <a:srcRect/>
          <a:stretch>
            <a:fillRect/>
          </a:stretch>
        </p:blipFill>
        <p:spPr bwMode="auto">
          <a:xfrm>
            <a:off x="8532813" y="6237288"/>
            <a:ext cx="503237" cy="510684"/>
          </a:xfrm>
          <a:prstGeom prst="rect">
            <a:avLst/>
          </a:prstGeom>
          <a:noFill/>
          <a:ln w="9525">
            <a:noFill/>
            <a:miter lim="800000"/>
            <a:headEnd/>
            <a:tailEnd/>
          </a:ln>
        </p:spPr>
      </p:pic>
      <p:pic>
        <p:nvPicPr>
          <p:cNvPr id="226306" name="Picture 2" descr="http://www.etenisomopteeten.nl/static/gfx/logo-voedingscentrum.jpg">
            <a:hlinkClick r:id="rId3" tooltip="Voedingscentrum"/>
          </p:cNvPr>
          <p:cNvPicPr>
            <a:picLocks noChangeAspect="1" noChangeArrowheads="1"/>
          </p:cNvPicPr>
          <p:nvPr userDrawn="1"/>
        </p:nvPicPr>
        <p:blipFill>
          <a:blip r:embed="rId4" cstate="print"/>
          <a:srcRect/>
          <a:stretch>
            <a:fillRect/>
          </a:stretch>
        </p:blipFill>
        <p:spPr bwMode="auto">
          <a:xfrm>
            <a:off x="250825" y="6247799"/>
            <a:ext cx="3457079" cy="50017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33375"/>
            <a:ext cx="2168525" cy="545465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61925" y="333375"/>
            <a:ext cx="6353175" cy="5454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dirty="0"/>
          </a:p>
        </p:txBody>
      </p:sp>
      <p:pic>
        <p:nvPicPr>
          <p:cNvPr id="7" name="Picture 2" descr="http://www.etenisomopteeten.nl/static/gfx/logo-voedingscentrum.jpg">
            <a:hlinkClick r:id="rId2" tooltip="Voedingscentrum"/>
          </p:cNvPr>
          <p:cNvPicPr>
            <a:picLocks noChangeAspect="1" noChangeArrowheads="1"/>
          </p:cNvPicPr>
          <p:nvPr userDrawn="1"/>
        </p:nvPicPr>
        <p:blipFill>
          <a:blip r:embed="rId3" cstate="print"/>
          <a:srcRect/>
          <a:stretch>
            <a:fillRect/>
          </a:stretch>
        </p:blipFill>
        <p:spPr bwMode="auto">
          <a:xfrm>
            <a:off x="250825" y="6263785"/>
            <a:ext cx="3346587" cy="48418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endParaRPr lang="en-US"/>
          </a:p>
        </p:txBody>
      </p:sp>
      <p:sp>
        <p:nvSpPr>
          <p:cNvPr id="9" name="Footer Placeholder 8"/>
          <p:cNvSpPr>
            <a:spLocks noGrp="1"/>
          </p:cNvSpPr>
          <p:nvPr>
            <p:ph type="ftr" sz="quarter" idx="12"/>
          </p:nvPr>
        </p:nvSpPr>
        <p:spPr/>
        <p:txBody>
          <a:bodyPr/>
          <a:lstStyle/>
          <a:p>
            <a:pPr>
              <a:defRPr/>
            </a:pPr>
            <a:endParaRPr lang="en-US"/>
          </a:p>
        </p:txBody>
      </p:sp>
      <p:sp>
        <p:nvSpPr>
          <p:cNvPr id="10" name="Title 9"/>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228600" y="1828800"/>
            <a:ext cx="40767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457700" y="1828800"/>
            <a:ext cx="40767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1270000"/>
          </a:xfrm>
          <a:prstGeom prst="rect">
            <a:avLst/>
          </a:prstGeom>
          <a:solidFill>
            <a:srgbClr val="FFFFFF"/>
          </a:solidFill>
          <a:ln w="9525">
            <a:noFill/>
            <a:miter lim="800000"/>
            <a:headEnd/>
            <a:tailEnd/>
          </a:ln>
          <a:effectLst/>
        </p:spPr>
        <p:txBody>
          <a:bodyPr wrap="none" anchor="ctr"/>
          <a:lstStyle/>
          <a:p>
            <a:pPr>
              <a:defRPr/>
            </a:pPr>
            <a:endParaRPr lang="nl-NL"/>
          </a:p>
        </p:txBody>
      </p:sp>
      <p:sp>
        <p:nvSpPr>
          <p:cNvPr id="1027" name="Rectangle 3"/>
          <p:cNvSpPr>
            <a:spLocks noGrp="1" noChangeAspect="1" noChangeArrowheads="1"/>
          </p:cNvSpPr>
          <p:nvPr>
            <p:ph type="title"/>
          </p:nvPr>
        </p:nvSpPr>
        <p:spPr bwMode="auto">
          <a:xfrm>
            <a:off x="161925" y="333375"/>
            <a:ext cx="8674100" cy="79216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endParaRPr lang="en-US" dirty="0" smtClean="0"/>
          </a:p>
        </p:txBody>
      </p:sp>
      <p:sp>
        <p:nvSpPr>
          <p:cNvPr id="221189" name="Rectangle 5"/>
          <p:cNvSpPr>
            <a:spLocks noGrp="1" noChangeArrowheads="1"/>
          </p:cNvSpPr>
          <p:nvPr>
            <p:ph type="dt" sz="half" idx="2"/>
          </p:nvPr>
        </p:nvSpPr>
        <p:spPr bwMode="auto">
          <a:xfrm>
            <a:off x="25082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21190" name="Rectangle 6"/>
          <p:cNvSpPr>
            <a:spLocks noGrp="1" noChangeArrowheads="1"/>
          </p:cNvSpPr>
          <p:nvPr>
            <p:ph type="ftr" sz="quarter" idx="3"/>
          </p:nvPr>
        </p:nvSpPr>
        <p:spPr bwMode="auto">
          <a:xfrm>
            <a:off x="2627313"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21191" name="Rectangle 7"/>
          <p:cNvSpPr>
            <a:spLocks noGrp="1" noChangeArrowheads="1"/>
          </p:cNvSpPr>
          <p:nvPr>
            <p:ph type="sldNum" sz="quarter" idx="4"/>
          </p:nvPr>
        </p:nvSpPr>
        <p:spPr bwMode="auto">
          <a:xfrm>
            <a:off x="594042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endParaRPr lang="en-US"/>
          </a:p>
        </p:txBody>
      </p:sp>
      <p:sp>
        <p:nvSpPr>
          <p:cNvPr id="221193" name="Line 9"/>
          <p:cNvSpPr>
            <a:spLocks noChangeShapeType="1"/>
          </p:cNvSpPr>
          <p:nvPr/>
        </p:nvSpPr>
        <p:spPr bwMode="auto">
          <a:xfrm>
            <a:off x="0" y="1268413"/>
            <a:ext cx="9144000" cy="0"/>
          </a:xfrm>
          <a:prstGeom prst="line">
            <a:avLst/>
          </a:prstGeom>
          <a:noFill/>
          <a:ln w="9525">
            <a:solidFill>
              <a:srgbClr val="FC6800"/>
            </a:solidFill>
            <a:round/>
            <a:headEnd/>
            <a:tailEnd/>
          </a:ln>
          <a:effectLst/>
        </p:spPr>
        <p:txBody>
          <a:bodyPr/>
          <a:lstStyle/>
          <a:p>
            <a:pPr>
              <a:defRPr/>
            </a:pPr>
            <a:endParaRPr lang="nl-NL"/>
          </a:p>
        </p:txBody>
      </p:sp>
      <p:sp>
        <p:nvSpPr>
          <p:cNvPr id="221194" name="Text Box 10"/>
          <p:cNvSpPr txBox="1">
            <a:spLocks noChangeArrowheads="1"/>
          </p:cNvSpPr>
          <p:nvPr/>
        </p:nvSpPr>
        <p:spPr bwMode="auto">
          <a:xfrm>
            <a:off x="8928100" y="1268413"/>
            <a:ext cx="215900" cy="144462"/>
          </a:xfrm>
          <a:prstGeom prst="rect">
            <a:avLst/>
          </a:prstGeom>
          <a:solidFill>
            <a:srgbClr val="FC6800"/>
          </a:solidFill>
          <a:ln w="9525">
            <a:noFill/>
            <a:miter lim="800000"/>
            <a:headEnd/>
            <a:tailEnd/>
          </a:ln>
          <a:effectLst/>
        </p:spPr>
        <p:txBody>
          <a:bodyPr lIns="0" tIns="0" rIns="0" bIns="0"/>
          <a:lstStyle/>
          <a:p>
            <a:pPr algn="ctr">
              <a:spcBef>
                <a:spcPct val="50000"/>
              </a:spcBef>
              <a:defRPr/>
            </a:pPr>
            <a:fld id="{FD081BD6-7C95-4260-874B-90749EF66CCD}" type="slidenum">
              <a:rPr lang="en-US" sz="900">
                <a:solidFill>
                  <a:schemeClr val="bg1"/>
                </a:solidFill>
              </a:rPr>
              <a:pPr algn="ctr">
                <a:spcBef>
                  <a:spcPct val="50000"/>
                </a:spcBef>
                <a:defRPr/>
              </a:pPr>
              <a:t>‹nr.›</a:t>
            </a:fld>
            <a:endParaRPr lang="en-US" sz="900">
              <a:solidFill>
                <a:schemeClr val="bg1"/>
              </a:solidFill>
            </a:endParaRPr>
          </a:p>
        </p:txBody>
      </p:sp>
      <p:graphicFrame>
        <p:nvGraphicFramePr>
          <p:cNvPr id="221283" name="Group 99"/>
          <p:cNvGraphicFramePr>
            <a:graphicFrameLocks noGrp="1"/>
          </p:cNvGraphicFramePr>
          <p:nvPr/>
        </p:nvGraphicFramePr>
        <p:xfrm>
          <a:off x="0" y="0"/>
          <a:ext cx="9144000" cy="266700"/>
        </p:xfrm>
        <a:graphic>
          <a:graphicData uri="http://schemas.openxmlformats.org/drawingml/2006/table">
            <a:tbl>
              <a:tblPr/>
              <a:tblGrid>
                <a:gridCol w="2267744"/>
                <a:gridCol w="4680520"/>
                <a:gridCol w="2195736"/>
              </a:tblGrid>
              <a:tr h="266700">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noProof="1" smtClean="0">
                          <a:ln>
                            <a:noFill/>
                          </a:ln>
                          <a:solidFill>
                            <a:srgbClr val="FFFFFF"/>
                          </a:solidFill>
                          <a:effectLst/>
                          <a:latin typeface="Tahoma" pitchFamily="34" charset="0"/>
                        </a:rPr>
                        <a:t>GfK FMCG Custom Research</a:t>
                      </a:r>
                    </a:p>
                  </a:txBody>
                  <a:tcPr marL="180000" marR="252000" marT="0" marB="0" anchor="ct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C68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rgbClr val="FFFFFF"/>
                          </a:solidFill>
                          <a:effectLst/>
                          <a:latin typeface="Tahoma" pitchFamily="34" charset="0"/>
                        </a:rPr>
                        <a:t>Voedingscentrum; voedselverspilling 0-meting 2011 </a:t>
                      </a:r>
                    </a:p>
                  </a:txBody>
                  <a:tcPr marL="180000" marR="252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A43334"/>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fld id="{493D6BA1-D559-45BD-9BC9-02617B72F511}" type="datetime4">
                        <a:rPr kumimoji="0" lang="nl" sz="1100" b="0" i="0" u="none" strike="noStrike" cap="none" normalizeH="0" baseline="0" smtClean="0">
                          <a:ln>
                            <a:noFill/>
                          </a:ln>
                          <a:solidFill>
                            <a:srgbClr val="FFFFFF"/>
                          </a:solidFill>
                          <a:effectLst/>
                          <a:latin typeface="Tahoma" pitchFamily="34" charset="0"/>
                        </a:rPr>
                        <a:pPr marL="342900" marR="0" lvl="0" indent="-342900" algn="r" defTabSz="914400" rtl="0" eaLnBrk="1" fontAlgn="base" latinLnBrk="0" hangingPunct="1">
                          <a:lnSpc>
                            <a:spcPct val="100000"/>
                          </a:lnSpc>
                          <a:spcBef>
                            <a:spcPct val="0"/>
                          </a:spcBef>
                          <a:spcAft>
                            <a:spcPct val="0"/>
                          </a:spcAft>
                          <a:buClrTx/>
                          <a:buSzTx/>
                          <a:buFontTx/>
                          <a:buNone/>
                          <a:tabLst/>
                        </a:pPr>
                        <a:t>30 mei 2016</a:t>
                      </a:fld>
                      <a:endParaRPr kumimoji="0" lang="en-US" sz="1100" b="0" i="0" u="none" strike="noStrike" cap="none" normalizeH="0" baseline="0" dirty="0" smtClean="0">
                        <a:ln>
                          <a:noFill/>
                        </a:ln>
                        <a:solidFill>
                          <a:srgbClr val="FFFFFF"/>
                        </a:solidFill>
                        <a:effectLst/>
                        <a:latin typeface="Tahoma" pitchFamily="34" charset="0"/>
                      </a:endParaRPr>
                    </a:p>
                  </a:txBody>
                  <a:tcPr marL="180000" marR="252000" marT="0" marB="0" anchor="ct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FC6800"/>
                    </a:solidFill>
                  </a:tcPr>
                </a:tc>
              </a:tr>
            </a:tbl>
          </a:graphicData>
        </a:graphic>
      </p:graphicFrame>
      <p:sp>
        <p:nvSpPr>
          <p:cNvPr id="1040" name="Rectangle 100"/>
          <p:cNvSpPr>
            <a:spLocks noGrp="1" noChangeArrowheads="1"/>
          </p:cNvSpPr>
          <p:nvPr>
            <p:ph type="body" idx="1"/>
          </p:nvPr>
        </p:nvSpPr>
        <p:spPr bwMode="auto">
          <a:xfrm>
            <a:off x="228600" y="1828800"/>
            <a:ext cx="8305800" cy="395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Hoofdteksts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pic>
        <p:nvPicPr>
          <p:cNvPr id="13" name="Picture 3"/>
          <p:cNvPicPr>
            <a:picLocks noChangeAspect="1" noChangeArrowheads="1"/>
          </p:cNvPicPr>
          <p:nvPr userDrawn="1"/>
        </p:nvPicPr>
        <p:blipFill>
          <a:blip r:embed="rId14" cstate="print"/>
          <a:srcRect/>
          <a:stretch>
            <a:fillRect/>
          </a:stretch>
        </p:blipFill>
        <p:spPr bwMode="auto">
          <a:xfrm>
            <a:off x="8532813" y="6237288"/>
            <a:ext cx="503237" cy="51068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8"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9" r:id="rId12"/>
  </p:sldLayoutIdLst>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Calibri" pitchFamily="34" charset="0"/>
        </a:defRPr>
      </a:lvl2pPr>
      <a:lvl3pPr algn="l" rtl="0" eaLnBrk="0" fontAlgn="base" hangingPunct="0">
        <a:spcBef>
          <a:spcPct val="0"/>
        </a:spcBef>
        <a:spcAft>
          <a:spcPct val="0"/>
        </a:spcAft>
        <a:defRPr sz="2000" b="1">
          <a:solidFill>
            <a:schemeClr val="tx2"/>
          </a:solidFill>
          <a:latin typeface="Calibri" pitchFamily="34" charset="0"/>
        </a:defRPr>
      </a:lvl3pPr>
      <a:lvl4pPr algn="l" rtl="0" eaLnBrk="0" fontAlgn="base" hangingPunct="0">
        <a:spcBef>
          <a:spcPct val="0"/>
        </a:spcBef>
        <a:spcAft>
          <a:spcPct val="0"/>
        </a:spcAft>
        <a:defRPr sz="2000" b="1">
          <a:solidFill>
            <a:schemeClr val="tx2"/>
          </a:solidFill>
          <a:latin typeface="Calibri" pitchFamily="34" charset="0"/>
        </a:defRPr>
      </a:lvl4pPr>
      <a:lvl5pPr algn="l" rtl="0" eaLnBrk="0" fontAlgn="base" hangingPunct="0">
        <a:spcBef>
          <a:spcPct val="0"/>
        </a:spcBef>
        <a:spcAft>
          <a:spcPct val="0"/>
        </a:spcAft>
        <a:defRPr sz="2000" b="1">
          <a:solidFill>
            <a:schemeClr val="tx2"/>
          </a:solidFill>
          <a:latin typeface="Calibri" pitchFamily="34" charset="0"/>
        </a:defRPr>
      </a:lvl5pPr>
      <a:lvl6pPr marL="457200" algn="l" rtl="0" fontAlgn="base">
        <a:spcBef>
          <a:spcPct val="0"/>
        </a:spcBef>
        <a:spcAft>
          <a:spcPct val="0"/>
        </a:spcAft>
        <a:defRPr sz="2000" b="1">
          <a:solidFill>
            <a:schemeClr val="tx2"/>
          </a:solidFill>
          <a:latin typeface="Calibri" pitchFamily="34" charset="0"/>
        </a:defRPr>
      </a:lvl6pPr>
      <a:lvl7pPr marL="914400" algn="l" rtl="0" fontAlgn="base">
        <a:spcBef>
          <a:spcPct val="0"/>
        </a:spcBef>
        <a:spcAft>
          <a:spcPct val="0"/>
        </a:spcAft>
        <a:defRPr sz="2000" b="1">
          <a:solidFill>
            <a:schemeClr val="tx2"/>
          </a:solidFill>
          <a:latin typeface="Calibri" pitchFamily="34" charset="0"/>
        </a:defRPr>
      </a:lvl7pPr>
      <a:lvl8pPr marL="1371600" algn="l" rtl="0" fontAlgn="base">
        <a:spcBef>
          <a:spcPct val="0"/>
        </a:spcBef>
        <a:spcAft>
          <a:spcPct val="0"/>
        </a:spcAft>
        <a:defRPr sz="2000" b="1">
          <a:solidFill>
            <a:schemeClr val="tx2"/>
          </a:solidFill>
          <a:latin typeface="Calibri" pitchFamily="34" charset="0"/>
        </a:defRPr>
      </a:lvl8pPr>
      <a:lvl9pPr marL="1828800" algn="l" rtl="0" fontAlgn="base">
        <a:spcBef>
          <a:spcPct val="0"/>
        </a:spcBef>
        <a:spcAft>
          <a:spcPct val="0"/>
        </a:spcAft>
        <a:defRPr sz="2000" b="1">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812800" indent="-279400" algn="l" rtl="0" eaLnBrk="0" fontAlgn="base" hangingPunct="0">
        <a:spcBef>
          <a:spcPct val="20000"/>
        </a:spcBef>
        <a:spcAft>
          <a:spcPct val="0"/>
        </a:spcAft>
        <a:buChar char="•"/>
        <a:defRPr>
          <a:solidFill>
            <a:schemeClr val="tx1"/>
          </a:solidFill>
          <a:latin typeface="+mn-lt"/>
        </a:defRPr>
      </a:lvl2pPr>
      <a:lvl3pPr marL="1335088" indent="-342900" algn="l" rtl="0" eaLnBrk="0" fontAlgn="base" hangingPunct="0">
        <a:spcBef>
          <a:spcPct val="20000"/>
        </a:spcBef>
        <a:spcAft>
          <a:spcPct val="0"/>
        </a:spcAft>
        <a:buChar char="•"/>
        <a:defRPr>
          <a:solidFill>
            <a:schemeClr val="tx1"/>
          </a:solidFill>
          <a:latin typeface="+mn-lt"/>
        </a:defRPr>
      </a:lvl3pPr>
      <a:lvl4pPr marL="1857375" indent="-342900" algn="l" rtl="0" eaLnBrk="0" fontAlgn="base" hangingPunct="0">
        <a:spcBef>
          <a:spcPct val="20000"/>
        </a:spcBef>
        <a:spcAft>
          <a:spcPct val="0"/>
        </a:spcAft>
        <a:buChar char="•"/>
        <a:defRPr>
          <a:solidFill>
            <a:schemeClr val="tx1"/>
          </a:solidFill>
          <a:latin typeface="+mn-lt"/>
        </a:defRPr>
      </a:lvl4pPr>
      <a:lvl5pPr marL="2379663" indent="-342900" algn="l" rtl="0" eaLnBrk="0" fontAlgn="base" hangingPunct="0">
        <a:spcBef>
          <a:spcPct val="20000"/>
        </a:spcBef>
        <a:spcAft>
          <a:spcPct val="0"/>
        </a:spcAft>
        <a:buChar char="•"/>
        <a:defRPr>
          <a:solidFill>
            <a:schemeClr val="tx1"/>
          </a:solidFill>
          <a:latin typeface="+mn-lt"/>
        </a:defRPr>
      </a:lvl5pPr>
      <a:lvl6pPr marL="2836863" indent="-342900" algn="l" rtl="0" fontAlgn="base">
        <a:spcBef>
          <a:spcPct val="20000"/>
        </a:spcBef>
        <a:spcAft>
          <a:spcPct val="0"/>
        </a:spcAft>
        <a:buChar char="•"/>
        <a:defRPr>
          <a:solidFill>
            <a:schemeClr val="tx1"/>
          </a:solidFill>
          <a:latin typeface="+mn-lt"/>
        </a:defRPr>
      </a:lvl6pPr>
      <a:lvl7pPr marL="3294063" indent="-342900" algn="l" rtl="0" fontAlgn="base">
        <a:spcBef>
          <a:spcPct val="20000"/>
        </a:spcBef>
        <a:spcAft>
          <a:spcPct val="0"/>
        </a:spcAft>
        <a:buChar char="•"/>
        <a:defRPr>
          <a:solidFill>
            <a:schemeClr val="tx1"/>
          </a:solidFill>
          <a:latin typeface="+mn-lt"/>
        </a:defRPr>
      </a:lvl7pPr>
      <a:lvl8pPr marL="3751263" indent="-342900" algn="l" rtl="0" fontAlgn="base">
        <a:spcBef>
          <a:spcPct val="20000"/>
        </a:spcBef>
        <a:spcAft>
          <a:spcPct val="0"/>
        </a:spcAft>
        <a:buChar char="•"/>
        <a:defRPr>
          <a:solidFill>
            <a:schemeClr val="tx1"/>
          </a:solidFill>
          <a:latin typeface="+mn-lt"/>
        </a:defRPr>
      </a:lvl8pPr>
      <a:lvl9pPr marL="4208463" indent="-3429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3" y="620688"/>
            <a:ext cx="9144001" cy="3769756"/>
          </a:xfrm>
          <a:prstGeom prst="rect">
            <a:avLst/>
          </a:prstGeom>
          <a:noFill/>
          <a:ln w="9525">
            <a:noFill/>
            <a:miter lim="800000"/>
            <a:headEnd/>
            <a:tailEnd/>
          </a:ln>
        </p:spPr>
      </p:pic>
      <p:sp>
        <p:nvSpPr>
          <p:cNvPr id="3075" name="Rectangle 11"/>
          <p:cNvSpPr>
            <a:spLocks noChangeArrowheads="1"/>
          </p:cNvSpPr>
          <p:nvPr/>
        </p:nvSpPr>
        <p:spPr bwMode="auto">
          <a:xfrm>
            <a:off x="-3" y="620688"/>
            <a:ext cx="9144000" cy="3769756"/>
          </a:xfrm>
          <a:prstGeom prst="rect">
            <a:avLst/>
          </a:prstGeom>
          <a:solidFill>
            <a:srgbClr val="FFFFFF">
              <a:alpha val="70195"/>
            </a:srgbClr>
          </a:solidFill>
          <a:ln w="9525">
            <a:noFill/>
            <a:miter lim="800000"/>
            <a:headEnd/>
            <a:tailEnd/>
          </a:ln>
        </p:spPr>
        <p:txBody>
          <a:bodyPr wrap="none" anchor="ctr"/>
          <a:lstStyle/>
          <a:p>
            <a:endParaRPr lang="nl-NL" dirty="0"/>
          </a:p>
        </p:txBody>
      </p:sp>
      <p:sp>
        <p:nvSpPr>
          <p:cNvPr id="3077" name="Rectangle 6"/>
          <p:cNvSpPr>
            <a:spLocks noChangeAspect="1" noChangeArrowheads="1"/>
          </p:cNvSpPr>
          <p:nvPr/>
        </p:nvSpPr>
        <p:spPr bwMode="auto">
          <a:xfrm>
            <a:off x="-3" y="4390444"/>
            <a:ext cx="9144000" cy="946150"/>
          </a:xfrm>
          <a:prstGeom prst="rect">
            <a:avLst/>
          </a:prstGeom>
          <a:noFill/>
          <a:ln w="9525">
            <a:noFill/>
            <a:miter lim="800000"/>
            <a:headEnd/>
            <a:tailEnd/>
          </a:ln>
        </p:spPr>
        <p:txBody>
          <a:bodyPr lIns="90000" tIns="46800" rIns="90000" bIns="46800" anchor="b"/>
          <a:lstStyle/>
          <a:p>
            <a:pPr algn="ctr"/>
            <a:endParaRPr lang="en-US" sz="4800" b="1" dirty="0" smtClean="0">
              <a:solidFill>
                <a:schemeClr val="bg2"/>
              </a:solidFill>
              <a:latin typeface="Calibri" pitchFamily="34" charset="0"/>
            </a:endParaRPr>
          </a:p>
          <a:p>
            <a:pPr algn="ctr"/>
            <a:r>
              <a:rPr lang="en-US" sz="4800" b="1" dirty="0" smtClean="0">
                <a:solidFill>
                  <a:srgbClr val="552579"/>
                </a:solidFill>
                <a:latin typeface="Calibri" pitchFamily="34" charset="0"/>
              </a:rPr>
              <a:t>Voedingscentrum</a:t>
            </a:r>
            <a:r>
              <a:rPr lang="en-US" sz="3200" b="1" dirty="0" smtClean="0">
                <a:solidFill>
                  <a:srgbClr val="FC6800"/>
                </a:solidFill>
                <a:latin typeface="Calibri" pitchFamily="34" charset="0"/>
              </a:rPr>
              <a:t/>
            </a:r>
            <a:br>
              <a:rPr lang="en-US" sz="3200" b="1" dirty="0" smtClean="0">
                <a:solidFill>
                  <a:srgbClr val="FC6800"/>
                </a:solidFill>
                <a:latin typeface="Calibri" pitchFamily="34" charset="0"/>
              </a:rPr>
            </a:br>
            <a:r>
              <a:rPr lang="en-US" sz="3200" b="1" dirty="0" smtClean="0">
                <a:solidFill>
                  <a:srgbClr val="33CC33"/>
                </a:solidFill>
                <a:latin typeface="Calibri" pitchFamily="34" charset="0"/>
              </a:rPr>
              <a:t>Voedsel</a:t>
            </a:r>
            <a:r>
              <a:rPr lang="en-US" sz="3200" b="1" dirty="0" smtClean="0">
                <a:solidFill>
                  <a:srgbClr val="FF0000"/>
                </a:solidFill>
                <a:latin typeface="Calibri" pitchFamily="34" charset="0"/>
              </a:rPr>
              <a:t>verspilling</a:t>
            </a:r>
            <a:endParaRPr lang="en-US" sz="2800" b="1" dirty="0">
              <a:solidFill>
                <a:srgbClr val="FF0000"/>
              </a:solidFill>
              <a:latin typeface="Calibri" pitchFamily="34" charset="0"/>
            </a:endParaRPr>
          </a:p>
        </p:txBody>
      </p:sp>
      <p:sp>
        <p:nvSpPr>
          <p:cNvPr id="3078" name="Rectangle 7"/>
          <p:cNvSpPr>
            <a:spLocks noChangeAspect="1" noChangeArrowheads="1"/>
          </p:cNvSpPr>
          <p:nvPr/>
        </p:nvSpPr>
        <p:spPr bwMode="auto">
          <a:xfrm>
            <a:off x="179512" y="5336594"/>
            <a:ext cx="8118474" cy="1179260"/>
          </a:xfrm>
          <a:prstGeom prst="rect">
            <a:avLst/>
          </a:prstGeom>
          <a:noFill/>
          <a:ln w="9525">
            <a:noFill/>
            <a:miter lim="800000"/>
            <a:headEnd/>
            <a:tailEnd/>
          </a:ln>
        </p:spPr>
        <p:txBody>
          <a:bodyPr lIns="90000" tIns="46800" rIns="90000" bIns="46800" anchor="b"/>
          <a:lstStyle/>
          <a:p>
            <a:pPr marL="342900" indent="-342900">
              <a:spcBef>
                <a:spcPct val="20000"/>
              </a:spcBef>
            </a:pPr>
            <a:endParaRPr lang="en-US" b="1" i="1" dirty="0" smtClean="0">
              <a:solidFill>
                <a:srgbClr val="FC6800"/>
              </a:solidFill>
              <a:latin typeface="Calibri" pitchFamily="34" charset="0"/>
            </a:endParaRPr>
          </a:p>
          <a:p>
            <a:pPr marL="342900" indent="-342900">
              <a:spcBef>
                <a:spcPct val="20000"/>
              </a:spcBef>
            </a:pPr>
            <a:endParaRPr lang="en-US" b="1" i="1" dirty="0" smtClean="0">
              <a:solidFill>
                <a:srgbClr val="FC6800"/>
              </a:solidFill>
              <a:latin typeface="Calibri" pitchFamily="34" charset="0"/>
            </a:endParaRPr>
          </a:p>
          <a:p>
            <a:pPr marL="342900" indent="-342900">
              <a:spcBef>
                <a:spcPct val="20000"/>
              </a:spcBef>
            </a:pPr>
            <a:endParaRPr lang="en-US" b="1" i="1" dirty="0" smtClean="0">
              <a:solidFill>
                <a:srgbClr val="FC6800"/>
              </a:solidFill>
              <a:latin typeface="Calibri" pitchFamily="34" charset="0"/>
            </a:endParaRPr>
          </a:p>
          <a:p>
            <a:pPr marL="342900" indent="-342900">
              <a:spcBef>
                <a:spcPct val="20000"/>
              </a:spcBef>
            </a:pPr>
            <a:endParaRPr lang="en-US" b="1" i="1" dirty="0" smtClean="0">
              <a:solidFill>
                <a:srgbClr val="FC6800"/>
              </a:solidFill>
              <a:latin typeface="Calibri" pitchFamily="34" charset="0"/>
            </a:endParaRPr>
          </a:p>
          <a:p>
            <a:pPr marL="342900" indent="-342900">
              <a:spcBef>
                <a:spcPct val="20000"/>
              </a:spcBef>
            </a:pPr>
            <a:r>
              <a:rPr lang="en-US" b="1" dirty="0" smtClean="0">
                <a:solidFill>
                  <a:srgbClr val="FC6800"/>
                </a:solidFill>
                <a:latin typeface="Calibri" pitchFamily="34" charset="0"/>
              </a:rPr>
              <a:t>15 november 2011	</a:t>
            </a:r>
          </a:p>
          <a:p>
            <a:pPr marL="342900" indent="-342900">
              <a:spcBef>
                <a:spcPct val="20000"/>
              </a:spcBef>
            </a:pPr>
            <a:r>
              <a:rPr lang="en-US" b="1" dirty="0" smtClean="0">
                <a:solidFill>
                  <a:srgbClr val="FC6800"/>
                </a:solidFill>
                <a:latin typeface="Calibri" pitchFamily="34" charset="0"/>
              </a:rPr>
              <a:t>Marcel Temminghoff &amp; Niek Damen </a:t>
            </a:r>
          </a:p>
          <a:p>
            <a:pPr marL="342900" indent="-342900">
              <a:spcBef>
                <a:spcPct val="20000"/>
              </a:spcBef>
            </a:pPr>
            <a:endParaRPr lang="en-US" b="1" dirty="0">
              <a:solidFill>
                <a:srgbClr val="FC68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875"/>
            <a:ext cx="9144000" cy="792163"/>
          </a:xfrm>
        </p:spPr>
        <p:txBody>
          <a:bodyPr/>
          <a:lstStyle/>
          <a:p>
            <a:pPr algn="just"/>
            <a:r>
              <a:rPr lang="nl-NL" sz="1800" dirty="0" smtClean="0"/>
              <a:t>Met elk medium is relatief vaker één bepaalde leeftijdsgroep in aanraking gekomen met een initiatief. Zo zijn 18-29 jarigen relatief vaker in aanraking gekomen met een initiatief via internet (8% en 9%), 30-39 jarigen via radio (29%), 40-49 jarigen via tv (53%), 50+ via de krant (34% en 37%) en 65+ via familie, vrienden of bekenden (22%). </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4b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Op welke manier(en) bent u in aanraking gekomen met deze initiatieven?</a:t>
            </a:r>
            <a:r>
              <a:rPr lang="nl-NL" sz="2200" dirty="0" smtClean="0">
                <a:latin typeface="+mj-lt"/>
              </a:rPr>
              <a:t/>
            </a:r>
            <a:br>
              <a:rPr lang="nl-NL" sz="2200" dirty="0" smtClean="0">
                <a:latin typeface="+mj-lt"/>
              </a:rPr>
            </a:br>
            <a:r>
              <a:rPr lang="nl-NL" sz="1000" b="0" dirty="0" smtClean="0">
                <a:solidFill>
                  <a:srgbClr val="000000"/>
                </a:solidFill>
                <a:latin typeface="Calibri" pitchFamily="34" charset="0"/>
              </a:rPr>
              <a:t>BASIS: Alle respondenten die met tenminste  één initiatief bekend zijn (in %, n=943)</a:t>
            </a:r>
            <a:endParaRPr lang="nl-NL" sz="1000" b="0" dirty="0">
              <a:solidFill>
                <a:srgbClr val="000000"/>
              </a:solidFill>
              <a:latin typeface="Calibri"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245050" y="1977969"/>
            <a:ext cx="8898950" cy="4160547"/>
          </a:xfrm>
          <a:prstGeom prst="rect">
            <a:avLst/>
          </a:prstGeom>
          <a:noFill/>
          <a:ln w="9525">
            <a:noFill/>
            <a:miter lim="800000"/>
            <a:headEnd/>
            <a:tailEnd/>
          </a:ln>
          <a:effectLst/>
        </p:spPr>
      </p:pic>
      <p:sp>
        <p:nvSpPr>
          <p:cNvPr id="8" name="Rounded Rectangle 7"/>
          <p:cNvSpPr/>
          <p:nvPr/>
        </p:nvSpPr>
        <p:spPr bwMode="auto">
          <a:xfrm>
            <a:off x="5099806" y="3621274"/>
            <a:ext cx="288032"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ounded Rectangle 12"/>
          <p:cNvSpPr/>
          <p:nvPr/>
        </p:nvSpPr>
        <p:spPr bwMode="auto">
          <a:xfrm>
            <a:off x="8150672" y="2169239"/>
            <a:ext cx="288032"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Rounded Rectangle 13"/>
          <p:cNvSpPr/>
          <p:nvPr/>
        </p:nvSpPr>
        <p:spPr bwMode="auto">
          <a:xfrm>
            <a:off x="6203676" y="2577537"/>
            <a:ext cx="720080"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Rounded Rectangle 14"/>
          <p:cNvSpPr/>
          <p:nvPr/>
        </p:nvSpPr>
        <p:spPr bwMode="auto">
          <a:xfrm>
            <a:off x="5820644" y="3140968"/>
            <a:ext cx="288032"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Rounded Rectangle 15"/>
          <p:cNvSpPr/>
          <p:nvPr/>
        </p:nvSpPr>
        <p:spPr bwMode="auto">
          <a:xfrm>
            <a:off x="3710178" y="3792830"/>
            <a:ext cx="288032" cy="576064"/>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7" name="Text Box 7"/>
          <p:cNvSpPr txBox="1">
            <a:spLocks noChangeArrowheads="1"/>
          </p:cNvSpPr>
          <p:nvPr/>
        </p:nvSpPr>
        <p:spPr bwMode="auto">
          <a:xfrm>
            <a:off x="6108676" y="3792830"/>
            <a:ext cx="2735412" cy="954107"/>
          </a:xfrm>
          <a:prstGeom prst="rect">
            <a:avLst/>
          </a:prstGeom>
          <a:solidFill>
            <a:srgbClr val="FC6800"/>
          </a:solidFill>
          <a:ln w="9525" algn="ctr">
            <a:solidFill>
              <a:schemeClr val="tx1"/>
            </a:solidFill>
            <a:miter lim="800000"/>
            <a:headEnd/>
            <a:tailEnd/>
          </a:ln>
        </p:spPr>
        <p:txBody>
          <a:bodyPr wrap="square">
            <a:spAutoFit/>
          </a:bodyPr>
          <a:lstStyle/>
          <a:p>
            <a:pPr eaLnBrk="0" hangingPunct="0">
              <a:spcBef>
                <a:spcPct val="50000"/>
              </a:spcBef>
            </a:pPr>
            <a:r>
              <a:rPr lang="nl-NL" sz="1400" b="1" dirty="0" smtClean="0">
                <a:solidFill>
                  <a:srgbClr val="FFFFFF"/>
                </a:solidFill>
                <a:latin typeface="Calibri" pitchFamily="34" charset="0"/>
              </a:rPr>
              <a:t>2-persoons huishoudens  zijn relatief vaker in aanraking gekomen met een initiatief via een krant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3999" cy="792163"/>
          </a:xfrm>
        </p:spPr>
        <p:txBody>
          <a:bodyPr/>
          <a:lstStyle/>
          <a:p>
            <a:pPr algn="just"/>
            <a:r>
              <a:rPr lang="nl-NL" sz="1800" dirty="0" smtClean="0"/>
              <a:t>45% geeft aan iets gedaan te hebben met de verkregen informatie om voedselverspilling tegen te gaan. Dit is relatief vaker 65+ (54%). 55% van de shoppers heeft er niets mee gedaan. Dit zijn relatief vaker 30-39 (65%) en 40-49 jarigen (64%).</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4c</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Heeft u iets gedaan met de verkregen informatie om voedselverspilling tegen te gaan? </a:t>
            </a:r>
            <a:r>
              <a:rPr lang="nl-NL" sz="2200" dirty="0" smtClean="0">
                <a:latin typeface="+mj-lt"/>
              </a:rPr>
              <a:t/>
            </a:r>
            <a:br>
              <a:rPr lang="nl-NL" sz="2200" dirty="0" smtClean="0">
                <a:latin typeface="+mj-lt"/>
              </a:rPr>
            </a:br>
            <a:r>
              <a:rPr lang="nl-NL" sz="1000" b="0" dirty="0" smtClean="0">
                <a:solidFill>
                  <a:srgbClr val="000000"/>
                </a:solidFill>
                <a:latin typeface="Calibri" pitchFamily="34" charset="0"/>
              </a:rPr>
              <a:t>BASIS: Alle respondenten die met tenminste  één initiatief bekend zijn (in %, n=943)</a:t>
            </a:r>
            <a:endParaRPr lang="nl-NL" sz="1000" b="0" dirty="0">
              <a:solidFill>
                <a:srgbClr val="000000"/>
              </a:solidFill>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38500" y="1974751"/>
            <a:ext cx="8905500" cy="416361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000"/>
            <a:ext cx="9132125" cy="792163"/>
          </a:xfrm>
        </p:spPr>
        <p:txBody>
          <a:bodyPr/>
          <a:lstStyle/>
          <a:p>
            <a:pPr algn="just"/>
            <a:r>
              <a:rPr lang="nl-NL" sz="1800" dirty="0" smtClean="0"/>
              <a:t>60% van de shoppers geeft aan regelmatig tot altijd boodschappen met een lijstje te doen. Dit zijn relatief vaker vrouwen (63%), 2-persoons huishoudens (65%), 50-64 jarigen (66%) en 65+ (64%). 26% geeft aan zelden tot nooit een lijstje te gebruiken. Dit zijn relatief vaker mannen (31%), 30-39 jarigen (33%), alleenstaanden &lt;35 jaar (42%).</a:t>
            </a:r>
            <a:endParaRPr lang="en-US" sz="1800" dirty="0"/>
          </a:p>
        </p:txBody>
      </p:sp>
      <p:pic>
        <p:nvPicPr>
          <p:cNvPr id="237570" name="Picture 2"/>
          <p:cNvPicPr>
            <a:picLocks noChangeAspect="1" noChangeArrowheads="1"/>
          </p:cNvPicPr>
          <p:nvPr/>
        </p:nvPicPr>
        <p:blipFill>
          <a:blip r:embed="rId2" cstate="print"/>
          <a:srcRect/>
          <a:stretch>
            <a:fillRect/>
          </a:stretch>
        </p:blipFill>
        <p:spPr bwMode="auto">
          <a:xfrm>
            <a:off x="999" y="1978481"/>
            <a:ext cx="8459433" cy="3955059"/>
          </a:xfrm>
          <a:prstGeom prst="rect">
            <a:avLst/>
          </a:prstGeom>
          <a:noFill/>
          <a:ln w="9525">
            <a:noFill/>
            <a:miter lim="800000"/>
            <a:headEnd/>
            <a:tailEnd/>
          </a:ln>
          <a:effectLst/>
        </p:spPr>
      </p:pic>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5</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Hoe vaak doet u boodschappen met een boodschappenlijstje?</a:t>
            </a:r>
            <a:r>
              <a:rPr lang="nl-NL" sz="2200" dirty="0" smtClean="0">
                <a:latin typeface="+mj-lt"/>
              </a:rPr>
              <a:t/>
            </a:r>
            <a:br>
              <a:rPr lang="nl-NL" sz="2200" dirty="0" smtClean="0">
                <a:latin typeface="+mj-lt"/>
              </a:rPr>
            </a:br>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sp>
        <p:nvSpPr>
          <p:cNvPr id="8" name="TextBox 7"/>
          <p:cNvSpPr txBox="1"/>
          <p:nvPr/>
        </p:nvSpPr>
        <p:spPr>
          <a:xfrm>
            <a:off x="3157106" y="5592092"/>
            <a:ext cx="864096" cy="261610"/>
          </a:xfrm>
          <a:prstGeom prst="rect">
            <a:avLst/>
          </a:prstGeom>
          <a:noFill/>
        </p:spPr>
        <p:txBody>
          <a:bodyPr wrap="square" rtlCol="0">
            <a:spAutoFit/>
          </a:bodyPr>
          <a:lstStyle/>
          <a:p>
            <a:r>
              <a:rPr lang="en-US" sz="1100" b="1" dirty="0" smtClean="0">
                <a:latin typeface="+mj-lt"/>
              </a:rPr>
              <a:t>Nooit</a:t>
            </a:r>
            <a:endParaRPr lang="en-US" sz="1100" b="1" dirty="0">
              <a:latin typeface="+mj-lt"/>
            </a:endParaRPr>
          </a:p>
        </p:txBody>
      </p:sp>
      <p:sp>
        <p:nvSpPr>
          <p:cNvPr id="9" name="TextBox 8"/>
          <p:cNvSpPr txBox="1"/>
          <p:nvPr/>
        </p:nvSpPr>
        <p:spPr>
          <a:xfrm>
            <a:off x="4852705" y="5589937"/>
            <a:ext cx="864096" cy="261610"/>
          </a:xfrm>
          <a:prstGeom prst="rect">
            <a:avLst/>
          </a:prstGeom>
          <a:noFill/>
        </p:spPr>
        <p:txBody>
          <a:bodyPr wrap="square" rtlCol="0">
            <a:spAutoFit/>
          </a:bodyPr>
          <a:lstStyle/>
          <a:p>
            <a:r>
              <a:rPr lang="en-US" sz="1100" b="1" dirty="0" smtClean="0">
                <a:latin typeface="+mj-lt"/>
              </a:rPr>
              <a:t>Altijd</a:t>
            </a:r>
            <a:endParaRPr lang="en-US" sz="1100" b="1" dirty="0">
              <a:latin typeface="+mj-lt"/>
            </a:endParaRPr>
          </a:p>
        </p:txBody>
      </p:sp>
      <p:sp>
        <p:nvSpPr>
          <p:cNvPr id="19" name="TextBox 18"/>
          <p:cNvSpPr txBox="1"/>
          <p:nvPr/>
        </p:nvSpPr>
        <p:spPr>
          <a:xfrm>
            <a:off x="8164315" y="1834763"/>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0" name="TextBox 19"/>
          <p:cNvSpPr txBox="1"/>
          <p:nvPr/>
        </p:nvSpPr>
        <p:spPr>
          <a:xfrm>
            <a:off x="8151050" y="2492896"/>
            <a:ext cx="611560" cy="307777"/>
          </a:xfrm>
          <a:prstGeom prst="rect">
            <a:avLst/>
          </a:prstGeom>
          <a:noFill/>
        </p:spPr>
        <p:txBody>
          <a:bodyPr wrap="square" rtlCol="0">
            <a:spAutoFit/>
          </a:bodyPr>
          <a:lstStyle/>
          <a:p>
            <a:r>
              <a:rPr lang="en-US" sz="1400" dirty="0" smtClean="0">
                <a:latin typeface="+mj-lt"/>
              </a:rPr>
              <a:t>23%</a:t>
            </a:r>
            <a:endParaRPr lang="en-US" sz="1400" dirty="0">
              <a:latin typeface="+mj-lt"/>
            </a:endParaRPr>
          </a:p>
        </p:txBody>
      </p:sp>
      <p:sp>
        <p:nvSpPr>
          <p:cNvPr id="21" name="TextBox 20"/>
          <p:cNvSpPr txBox="1"/>
          <p:nvPr/>
        </p:nvSpPr>
        <p:spPr>
          <a:xfrm>
            <a:off x="8151050" y="2846684"/>
            <a:ext cx="611560" cy="307777"/>
          </a:xfrm>
          <a:prstGeom prst="rect">
            <a:avLst/>
          </a:prstGeom>
          <a:noFill/>
        </p:spPr>
        <p:txBody>
          <a:bodyPr wrap="square" rtlCol="0">
            <a:spAutoFit/>
          </a:bodyPr>
          <a:lstStyle/>
          <a:p>
            <a:r>
              <a:rPr lang="en-US" sz="1400" dirty="0" smtClean="0">
                <a:latin typeface="+mj-lt"/>
              </a:rPr>
              <a:t>31%</a:t>
            </a:r>
            <a:endParaRPr lang="en-US" sz="1400" dirty="0">
              <a:latin typeface="+mj-lt"/>
            </a:endParaRPr>
          </a:p>
        </p:txBody>
      </p:sp>
      <p:sp>
        <p:nvSpPr>
          <p:cNvPr id="22" name="TextBox 21"/>
          <p:cNvSpPr txBox="1"/>
          <p:nvPr/>
        </p:nvSpPr>
        <p:spPr>
          <a:xfrm>
            <a:off x="8684840" y="1834276"/>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3" name="TextBox 22"/>
          <p:cNvSpPr txBox="1"/>
          <p:nvPr/>
        </p:nvSpPr>
        <p:spPr>
          <a:xfrm>
            <a:off x="8144530" y="2130178"/>
            <a:ext cx="611560" cy="307777"/>
          </a:xfrm>
          <a:prstGeom prst="rect">
            <a:avLst/>
          </a:prstGeom>
          <a:noFill/>
        </p:spPr>
        <p:txBody>
          <a:bodyPr wrap="square" rtlCol="0">
            <a:spAutoFit/>
          </a:bodyPr>
          <a:lstStyle/>
          <a:p>
            <a:r>
              <a:rPr lang="en-US" sz="1400" dirty="0" smtClean="0">
                <a:latin typeface="+mj-lt"/>
              </a:rPr>
              <a:t>26%</a:t>
            </a:r>
            <a:endParaRPr lang="en-US" sz="1400" dirty="0">
              <a:latin typeface="+mj-lt"/>
            </a:endParaRPr>
          </a:p>
        </p:txBody>
      </p:sp>
      <p:sp>
        <p:nvSpPr>
          <p:cNvPr id="24" name="TextBox 23"/>
          <p:cNvSpPr txBox="1"/>
          <p:nvPr/>
        </p:nvSpPr>
        <p:spPr>
          <a:xfrm>
            <a:off x="8707200" y="2490921"/>
            <a:ext cx="611560" cy="307777"/>
          </a:xfrm>
          <a:prstGeom prst="rect">
            <a:avLst/>
          </a:prstGeom>
          <a:noFill/>
        </p:spPr>
        <p:txBody>
          <a:bodyPr wrap="square" rtlCol="0">
            <a:spAutoFit/>
          </a:bodyPr>
          <a:lstStyle/>
          <a:p>
            <a:r>
              <a:rPr lang="en-US" sz="1400" dirty="0" smtClean="0">
                <a:latin typeface="+mj-lt"/>
              </a:rPr>
              <a:t>63%</a:t>
            </a:r>
            <a:endParaRPr lang="en-US" sz="1400" dirty="0">
              <a:latin typeface="+mj-lt"/>
            </a:endParaRPr>
          </a:p>
        </p:txBody>
      </p:sp>
      <p:sp>
        <p:nvSpPr>
          <p:cNvPr id="25" name="TextBox 24"/>
          <p:cNvSpPr txBox="1"/>
          <p:nvPr/>
        </p:nvSpPr>
        <p:spPr>
          <a:xfrm>
            <a:off x="8707200" y="2844709"/>
            <a:ext cx="611560" cy="307777"/>
          </a:xfrm>
          <a:prstGeom prst="rect">
            <a:avLst/>
          </a:prstGeom>
          <a:noFill/>
        </p:spPr>
        <p:txBody>
          <a:bodyPr wrap="square" rtlCol="0">
            <a:spAutoFit/>
          </a:bodyPr>
          <a:lstStyle/>
          <a:p>
            <a:r>
              <a:rPr lang="en-US" sz="1400" dirty="0" smtClean="0">
                <a:latin typeface="+mj-lt"/>
              </a:rPr>
              <a:t>55%</a:t>
            </a:r>
            <a:endParaRPr lang="en-US" sz="1400" dirty="0">
              <a:latin typeface="+mj-lt"/>
            </a:endParaRPr>
          </a:p>
        </p:txBody>
      </p:sp>
      <p:sp>
        <p:nvSpPr>
          <p:cNvPr id="26" name="TextBox 25"/>
          <p:cNvSpPr txBox="1"/>
          <p:nvPr/>
        </p:nvSpPr>
        <p:spPr>
          <a:xfrm>
            <a:off x="8700680" y="2128203"/>
            <a:ext cx="611560" cy="307777"/>
          </a:xfrm>
          <a:prstGeom prst="rect">
            <a:avLst/>
          </a:prstGeom>
          <a:noFill/>
        </p:spPr>
        <p:txBody>
          <a:bodyPr wrap="square" rtlCol="0">
            <a:spAutoFit/>
          </a:bodyPr>
          <a:lstStyle/>
          <a:p>
            <a:r>
              <a:rPr lang="en-US" sz="1400" dirty="0" smtClean="0">
                <a:latin typeface="+mj-lt"/>
              </a:rPr>
              <a:t>60%</a:t>
            </a:r>
            <a:endParaRPr lang="en-US" sz="1400" dirty="0">
              <a:latin typeface="+mj-lt"/>
            </a:endParaRPr>
          </a:p>
        </p:txBody>
      </p:sp>
      <p:sp>
        <p:nvSpPr>
          <p:cNvPr id="28" name="TextBox 27"/>
          <p:cNvSpPr txBox="1"/>
          <p:nvPr/>
        </p:nvSpPr>
        <p:spPr>
          <a:xfrm>
            <a:off x="8149075" y="3927796"/>
            <a:ext cx="611560" cy="307777"/>
          </a:xfrm>
          <a:prstGeom prst="rect">
            <a:avLst/>
          </a:prstGeom>
          <a:noFill/>
        </p:spPr>
        <p:txBody>
          <a:bodyPr wrap="square" rtlCol="0">
            <a:spAutoFit/>
          </a:bodyPr>
          <a:lstStyle/>
          <a:p>
            <a:r>
              <a:rPr lang="en-US" sz="1400" dirty="0" smtClean="0">
                <a:latin typeface="+mj-lt"/>
              </a:rPr>
              <a:t>33%</a:t>
            </a:r>
            <a:endParaRPr lang="en-US" sz="1400" dirty="0">
              <a:latin typeface="+mj-lt"/>
            </a:endParaRPr>
          </a:p>
        </p:txBody>
      </p:sp>
      <p:sp>
        <p:nvSpPr>
          <p:cNvPr id="29" name="TextBox 28"/>
          <p:cNvSpPr txBox="1"/>
          <p:nvPr/>
        </p:nvSpPr>
        <p:spPr>
          <a:xfrm>
            <a:off x="8149075" y="4281584"/>
            <a:ext cx="611560" cy="307777"/>
          </a:xfrm>
          <a:prstGeom prst="rect">
            <a:avLst/>
          </a:prstGeom>
          <a:noFill/>
        </p:spPr>
        <p:txBody>
          <a:bodyPr wrap="square" rtlCol="0">
            <a:spAutoFit/>
          </a:bodyPr>
          <a:lstStyle/>
          <a:p>
            <a:r>
              <a:rPr lang="en-US" sz="1400" dirty="0" smtClean="0">
                <a:latin typeface="+mj-lt"/>
              </a:rPr>
              <a:t>29%</a:t>
            </a:r>
            <a:endParaRPr lang="en-US" sz="1400" dirty="0">
              <a:latin typeface="+mj-lt"/>
            </a:endParaRPr>
          </a:p>
        </p:txBody>
      </p:sp>
      <p:sp>
        <p:nvSpPr>
          <p:cNvPr id="30" name="TextBox 29"/>
          <p:cNvSpPr txBox="1"/>
          <p:nvPr/>
        </p:nvSpPr>
        <p:spPr>
          <a:xfrm>
            <a:off x="8142555" y="3565078"/>
            <a:ext cx="611560" cy="307777"/>
          </a:xfrm>
          <a:prstGeom prst="rect">
            <a:avLst/>
          </a:prstGeom>
          <a:noFill/>
        </p:spPr>
        <p:txBody>
          <a:bodyPr wrap="square" rtlCol="0">
            <a:spAutoFit/>
          </a:bodyPr>
          <a:lstStyle/>
          <a:p>
            <a:r>
              <a:rPr lang="en-US" sz="1400" dirty="0" smtClean="0">
                <a:latin typeface="+mj-lt"/>
              </a:rPr>
              <a:t>27%</a:t>
            </a:r>
            <a:endParaRPr lang="en-US" sz="1400" dirty="0">
              <a:latin typeface="+mj-lt"/>
            </a:endParaRPr>
          </a:p>
        </p:txBody>
      </p:sp>
      <p:sp>
        <p:nvSpPr>
          <p:cNvPr id="31" name="TextBox 30"/>
          <p:cNvSpPr txBox="1"/>
          <p:nvPr/>
        </p:nvSpPr>
        <p:spPr>
          <a:xfrm>
            <a:off x="8705225" y="3925821"/>
            <a:ext cx="611560" cy="307777"/>
          </a:xfrm>
          <a:prstGeom prst="rect">
            <a:avLst/>
          </a:prstGeom>
          <a:noFill/>
        </p:spPr>
        <p:txBody>
          <a:bodyPr wrap="square" rtlCol="0">
            <a:spAutoFit/>
          </a:bodyPr>
          <a:lstStyle/>
          <a:p>
            <a:r>
              <a:rPr lang="en-US" sz="1400" dirty="0" smtClean="0">
                <a:latin typeface="+mj-lt"/>
              </a:rPr>
              <a:t>55%</a:t>
            </a:r>
            <a:endParaRPr lang="en-US" sz="1400" dirty="0">
              <a:latin typeface="+mj-lt"/>
            </a:endParaRPr>
          </a:p>
        </p:txBody>
      </p:sp>
      <p:sp>
        <p:nvSpPr>
          <p:cNvPr id="32" name="TextBox 31"/>
          <p:cNvSpPr txBox="1"/>
          <p:nvPr/>
        </p:nvSpPr>
        <p:spPr>
          <a:xfrm>
            <a:off x="8705225" y="4279609"/>
            <a:ext cx="611560" cy="307777"/>
          </a:xfrm>
          <a:prstGeom prst="rect">
            <a:avLst/>
          </a:prstGeom>
          <a:noFill/>
        </p:spPr>
        <p:txBody>
          <a:bodyPr wrap="square" rtlCol="0">
            <a:spAutoFit/>
          </a:bodyPr>
          <a:lstStyle/>
          <a:p>
            <a:r>
              <a:rPr lang="en-US" sz="1400" dirty="0" smtClean="0">
                <a:latin typeface="+mj-lt"/>
              </a:rPr>
              <a:t>59%</a:t>
            </a:r>
            <a:endParaRPr lang="en-US" sz="1400" dirty="0">
              <a:latin typeface="+mj-lt"/>
            </a:endParaRPr>
          </a:p>
        </p:txBody>
      </p:sp>
      <p:sp>
        <p:nvSpPr>
          <p:cNvPr id="33" name="TextBox 32"/>
          <p:cNvSpPr txBox="1"/>
          <p:nvPr/>
        </p:nvSpPr>
        <p:spPr>
          <a:xfrm>
            <a:off x="8698705" y="3563103"/>
            <a:ext cx="611560" cy="307777"/>
          </a:xfrm>
          <a:prstGeom prst="rect">
            <a:avLst/>
          </a:prstGeom>
          <a:noFill/>
        </p:spPr>
        <p:txBody>
          <a:bodyPr wrap="square" rtlCol="0">
            <a:spAutoFit/>
          </a:bodyPr>
          <a:lstStyle/>
          <a:p>
            <a:r>
              <a:rPr lang="en-US" sz="1400" dirty="0" smtClean="0">
                <a:latin typeface="+mj-lt"/>
              </a:rPr>
              <a:t>52%</a:t>
            </a:r>
            <a:endParaRPr lang="en-US" sz="1400" dirty="0">
              <a:latin typeface="+mj-lt"/>
            </a:endParaRPr>
          </a:p>
        </p:txBody>
      </p:sp>
      <p:sp>
        <p:nvSpPr>
          <p:cNvPr id="34" name="TextBox 33"/>
          <p:cNvSpPr txBox="1"/>
          <p:nvPr/>
        </p:nvSpPr>
        <p:spPr>
          <a:xfrm>
            <a:off x="8160950" y="4984671"/>
            <a:ext cx="611560" cy="307777"/>
          </a:xfrm>
          <a:prstGeom prst="rect">
            <a:avLst/>
          </a:prstGeom>
          <a:noFill/>
        </p:spPr>
        <p:txBody>
          <a:bodyPr wrap="square" rtlCol="0">
            <a:spAutoFit/>
          </a:bodyPr>
          <a:lstStyle/>
          <a:p>
            <a:r>
              <a:rPr lang="en-US" sz="1400" dirty="0" smtClean="0">
                <a:latin typeface="+mj-lt"/>
              </a:rPr>
              <a:t>22%</a:t>
            </a:r>
            <a:endParaRPr lang="en-US" sz="1400" dirty="0">
              <a:latin typeface="+mj-lt"/>
            </a:endParaRPr>
          </a:p>
        </p:txBody>
      </p:sp>
      <p:sp>
        <p:nvSpPr>
          <p:cNvPr id="35" name="TextBox 34"/>
          <p:cNvSpPr txBox="1"/>
          <p:nvPr/>
        </p:nvSpPr>
        <p:spPr>
          <a:xfrm>
            <a:off x="8154430" y="4621953"/>
            <a:ext cx="611560" cy="307777"/>
          </a:xfrm>
          <a:prstGeom prst="rect">
            <a:avLst/>
          </a:prstGeom>
          <a:noFill/>
        </p:spPr>
        <p:txBody>
          <a:bodyPr wrap="square" rtlCol="0">
            <a:spAutoFit/>
          </a:bodyPr>
          <a:lstStyle/>
          <a:p>
            <a:r>
              <a:rPr lang="en-US" sz="1400" dirty="0" smtClean="0">
                <a:latin typeface="+mj-lt"/>
              </a:rPr>
              <a:t>22%</a:t>
            </a:r>
            <a:endParaRPr lang="en-US" sz="1400" dirty="0">
              <a:latin typeface="+mj-lt"/>
            </a:endParaRPr>
          </a:p>
        </p:txBody>
      </p:sp>
      <p:sp>
        <p:nvSpPr>
          <p:cNvPr id="36" name="TextBox 35"/>
          <p:cNvSpPr txBox="1"/>
          <p:nvPr/>
        </p:nvSpPr>
        <p:spPr>
          <a:xfrm>
            <a:off x="8705225" y="4994571"/>
            <a:ext cx="611560" cy="307777"/>
          </a:xfrm>
          <a:prstGeom prst="rect">
            <a:avLst/>
          </a:prstGeom>
          <a:noFill/>
        </p:spPr>
        <p:txBody>
          <a:bodyPr wrap="square" rtlCol="0">
            <a:spAutoFit/>
          </a:bodyPr>
          <a:lstStyle/>
          <a:p>
            <a:r>
              <a:rPr lang="en-US" sz="1400" dirty="0" smtClean="0">
                <a:latin typeface="+mj-lt"/>
              </a:rPr>
              <a:t>64%</a:t>
            </a:r>
            <a:endParaRPr lang="en-US" sz="1400" dirty="0">
              <a:latin typeface="+mj-lt"/>
            </a:endParaRPr>
          </a:p>
        </p:txBody>
      </p:sp>
      <p:sp>
        <p:nvSpPr>
          <p:cNvPr id="37" name="TextBox 36"/>
          <p:cNvSpPr txBox="1"/>
          <p:nvPr/>
        </p:nvSpPr>
        <p:spPr>
          <a:xfrm>
            <a:off x="8710580" y="4619978"/>
            <a:ext cx="611560" cy="307777"/>
          </a:xfrm>
          <a:prstGeom prst="rect">
            <a:avLst/>
          </a:prstGeom>
          <a:noFill/>
        </p:spPr>
        <p:txBody>
          <a:bodyPr wrap="square" rtlCol="0">
            <a:spAutoFit/>
          </a:bodyPr>
          <a:lstStyle/>
          <a:p>
            <a:r>
              <a:rPr lang="en-US" sz="1400" dirty="0" smtClean="0">
                <a:latin typeface="+mj-lt"/>
              </a:rPr>
              <a:t>66%</a:t>
            </a:r>
            <a:endParaRPr lang="en-US" sz="1400" dirty="0">
              <a:latin typeface="+mj-lt"/>
            </a:endParaRPr>
          </a:p>
        </p:txBody>
      </p:sp>
      <p:sp>
        <p:nvSpPr>
          <p:cNvPr id="38" name="Text Box 11"/>
          <p:cNvSpPr txBox="1">
            <a:spLocks noChangeArrowheads="1"/>
          </p:cNvSpPr>
          <p:nvPr/>
        </p:nvSpPr>
        <p:spPr bwMode="auto">
          <a:xfrm>
            <a:off x="5581105" y="5976282"/>
            <a:ext cx="2534195" cy="477054"/>
          </a:xfrm>
          <a:prstGeom prst="rect">
            <a:avLst/>
          </a:prstGeom>
          <a:noFill/>
          <a:ln w="9525">
            <a:solidFill>
              <a:schemeClr val="tx1"/>
            </a:solidFill>
            <a:miter lim="800000"/>
            <a:headEnd/>
            <a:tailEnd/>
          </a:ln>
        </p:spPr>
        <p:txBody>
          <a:bodyPr wrap="square">
            <a:spAutoFit/>
          </a:bodyPr>
          <a:lstStyle/>
          <a:p>
            <a:pPr>
              <a:spcBef>
                <a:spcPct val="50000"/>
              </a:spcBef>
            </a:pPr>
            <a:r>
              <a:rPr lang="nl-NL" sz="1000" i="1" dirty="0" smtClean="0"/>
              <a:t>B2* = bottom 2 score (nooit en zelden)</a:t>
            </a:r>
          </a:p>
          <a:p>
            <a:pPr>
              <a:spcBef>
                <a:spcPct val="50000"/>
              </a:spcBef>
            </a:pPr>
            <a:r>
              <a:rPr lang="nl-NL" sz="1000" i="1" dirty="0" smtClean="0"/>
              <a:t>T2* = top 2 score (altijd en  regelmatig)</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38499" y="1974751"/>
            <a:ext cx="8905499" cy="4163609"/>
          </a:xfrm>
          <a:prstGeom prst="rect">
            <a:avLst/>
          </a:prstGeom>
          <a:noFill/>
          <a:ln w="9525">
            <a:noFill/>
            <a:miter lim="800000"/>
            <a:headEnd/>
            <a:tailEnd/>
          </a:ln>
          <a:effectLst/>
        </p:spPr>
      </p:pic>
      <p:sp>
        <p:nvSpPr>
          <p:cNvPr id="2" name="Title 1"/>
          <p:cNvSpPr>
            <a:spLocks noGrp="1"/>
          </p:cNvSpPr>
          <p:nvPr>
            <p:ph type="title"/>
          </p:nvPr>
        </p:nvSpPr>
        <p:spPr>
          <a:xfrm>
            <a:off x="0" y="369000"/>
            <a:ext cx="9143999" cy="792163"/>
          </a:xfrm>
        </p:spPr>
        <p:txBody>
          <a:bodyPr/>
          <a:lstStyle/>
          <a:p>
            <a:pPr algn="just"/>
            <a:r>
              <a:rPr lang="nl-NL" sz="1800" dirty="0" smtClean="0"/>
              <a:t>45% van de shoppers geeft aan het verschil te weten tussen de THT- en TGT-datum. 18-29 jarigen (53%) geven relatief vaker aan het verschil te weten. 55% kent het verschil niet, dit zijn voornamelijk 65+ (66%), alleenstaanden &gt;34 jaar (62%).</a:t>
            </a:r>
            <a:endParaRPr lang="nl-NL"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6a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Weet u het verschil tussen de THT- en TGT-datum?</a:t>
            </a:r>
            <a:r>
              <a:rPr lang="nl-NL" sz="2200" dirty="0" smtClean="0">
                <a:latin typeface="+mj-lt"/>
              </a:rPr>
              <a:t/>
            </a:r>
            <a:br>
              <a:rPr lang="nl-NL" sz="2200" dirty="0" smtClean="0">
                <a:latin typeface="+mj-lt"/>
              </a:rPr>
            </a:br>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sp>
        <p:nvSpPr>
          <p:cNvPr id="8" name="Rounded Rectangle 7"/>
          <p:cNvSpPr/>
          <p:nvPr/>
        </p:nvSpPr>
        <p:spPr bwMode="auto">
          <a:xfrm>
            <a:off x="2952199" y="3656899"/>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242062" y="1971683"/>
            <a:ext cx="8901938" cy="4161945"/>
          </a:xfrm>
          <a:prstGeom prst="rect">
            <a:avLst/>
          </a:prstGeom>
          <a:noFill/>
          <a:ln w="9525">
            <a:noFill/>
            <a:miter lim="800000"/>
            <a:headEnd/>
            <a:tailEnd/>
          </a:ln>
          <a:effectLst/>
        </p:spPr>
      </p:pic>
      <p:sp>
        <p:nvSpPr>
          <p:cNvPr id="2" name="Title 1"/>
          <p:cNvSpPr>
            <a:spLocks noGrp="1"/>
          </p:cNvSpPr>
          <p:nvPr>
            <p:ph type="title"/>
          </p:nvPr>
        </p:nvSpPr>
        <p:spPr>
          <a:xfrm>
            <a:off x="0" y="369000"/>
            <a:ext cx="9143999" cy="792163"/>
          </a:xfrm>
        </p:spPr>
        <p:txBody>
          <a:bodyPr/>
          <a:lstStyle/>
          <a:p>
            <a:pPr algn="just"/>
            <a:r>
              <a:rPr lang="nl-NL" sz="1800" dirty="0" smtClean="0"/>
              <a:t>29% van de shoppers is bekend met het type datum op bederfelijke producten; de TGT-datum. 18-29 jarigen (38%) en alleenstaanden &lt;35 jaar (39%) geven relatief vaker het juiste antwoord. 30-49 jarigen (62%) en huishoudens met kinderen (60%, 62% en 68%) noemen relatief vaker de THT-datum. 65+ (44%) en lage welstand (33%) weten het antwoord relatief vaker niet. </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6b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Welke datum staat volgens u op bederfelijke producten?</a:t>
            </a:r>
            <a:r>
              <a:rPr lang="nl-NL" sz="2200" dirty="0" smtClean="0">
                <a:latin typeface="+mj-lt"/>
              </a:rPr>
              <a:t/>
            </a:r>
            <a:br>
              <a:rPr lang="nl-NL" sz="2200" dirty="0" smtClean="0">
                <a:latin typeface="+mj-lt"/>
              </a:rPr>
            </a:br>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sp>
        <p:nvSpPr>
          <p:cNvPr id="10" name="Rounded Rectangle 9"/>
          <p:cNvSpPr/>
          <p:nvPr/>
        </p:nvSpPr>
        <p:spPr bwMode="auto">
          <a:xfrm>
            <a:off x="6936389" y="5120809"/>
            <a:ext cx="432048" cy="288032"/>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750"/>
            <a:ext cx="9144000" cy="942275"/>
          </a:xfrm>
        </p:spPr>
        <p:txBody>
          <a:bodyPr/>
          <a:lstStyle/>
          <a:p>
            <a:pPr algn="just"/>
            <a:r>
              <a:rPr lang="nl-NL" sz="1800" dirty="0" smtClean="0"/>
              <a:t>55% ruikt aan het product waarvan de datum verstreken is en kijkt ernaar alvorens besloten wordt wat ermee te doen. 23% gebruikt een product nog tot op een bepaald aantal dagen na het verstrijken van de datum (relatief vaker 50-64 (30%), 65+ (29%) en alleenstaanden &lt;35 jaar (28%)) en 20% gooit het product meteen weg (relatief vaker 18-39 jarigen (28%)). </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6c</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Wat doet u doorgaans met een product waarvan de houdbaarheidsdatum (THT) verstreken is?</a:t>
            </a:r>
          </a:p>
          <a:p>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44925" y="1977263"/>
            <a:ext cx="8957756" cy="418804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25"/>
            <a:ext cx="9143999" cy="792163"/>
          </a:xfrm>
        </p:spPr>
        <p:txBody>
          <a:bodyPr/>
          <a:lstStyle/>
          <a:p>
            <a:pPr algn="just"/>
            <a:r>
              <a:rPr lang="nl-NL" sz="1800" dirty="0" smtClean="0"/>
              <a:t>63% geeft aan te weten op welke temperatuur de koelkast staat. Mannen (66%), 50+ (67% en 74%), alleenstaanden &gt;34 jaar (66%) en 2-persoons huishoudens (65%) geven relatief vaker aan dit te weten. Jonge volwassenen van 18-29 (33%), 30-39 jarigen (22%) en alleenstaanden &lt;35 jaar (36%) weten relatief minder vaak de temperatuur van hun koelkast.</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7a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weet op welke temperatuur mijn koelkast staat</a:t>
            </a:r>
          </a:p>
          <a:p>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31002" y="1976290"/>
            <a:ext cx="8508158" cy="3977839"/>
          </a:xfrm>
          <a:prstGeom prst="rect">
            <a:avLst/>
          </a:prstGeom>
          <a:noFill/>
          <a:ln w="9525">
            <a:noFill/>
            <a:miter lim="800000"/>
            <a:headEnd/>
            <a:tailEnd/>
          </a:ln>
          <a:effectLst/>
        </p:spPr>
      </p:pic>
      <p:sp>
        <p:nvSpPr>
          <p:cNvPr id="10" name="TextBox 9"/>
          <p:cNvSpPr txBox="1"/>
          <p:nvPr/>
        </p:nvSpPr>
        <p:spPr>
          <a:xfrm>
            <a:off x="8152440" y="1822888"/>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11" name="TextBox 10"/>
          <p:cNvSpPr txBox="1"/>
          <p:nvPr/>
        </p:nvSpPr>
        <p:spPr>
          <a:xfrm>
            <a:off x="8139175" y="2481021"/>
            <a:ext cx="611560" cy="307777"/>
          </a:xfrm>
          <a:prstGeom prst="rect">
            <a:avLst/>
          </a:prstGeom>
          <a:noFill/>
        </p:spPr>
        <p:txBody>
          <a:bodyPr wrap="square" rtlCol="0">
            <a:spAutoFit/>
          </a:bodyPr>
          <a:lstStyle/>
          <a:p>
            <a:r>
              <a:rPr lang="en-US" sz="1400" dirty="0" smtClean="0">
                <a:latin typeface="+mj-lt"/>
              </a:rPr>
              <a:t>19%</a:t>
            </a:r>
            <a:endParaRPr lang="en-US" sz="1400" dirty="0">
              <a:latin typeface="+mj-lt"/>
            </a:endParaRPr>
          </a:p>
        </p:txBody>
      </p:sp>
      <p:sp>
        <p:nvSpPr>
          <p:cNvPr id="12" name="TextBox 11"/>
          <p:cNvSpPr txBox="1"/>
          <p:nvPr/>
        </p:nvSpPr>
        <p:spPr>
          <a:xfrm>
            <a:off x="8139175" y="2834809"/>
            <a:ext cx="611560" cy="307777"/>
          </a:xfrm>
          <a:prstGeom prst="rect">
            <a:avLst/>
          </a:prstGeom>
          <a:noFill/>
        </p:spPr>
        <p:txBody>
          <a:bodyPr wrap="square" rtlCol="0">
            <a:spAutoFit/>
          </a:bodyPr>
          <a:lstStyle/>
          <a:p>
            <a:r>
              <a:rPr lang="en-US" sz="1400" dirty="0" smtClean="0">
                <a:latin typeface="+mj-lt"/>
              </a:rPr>
              <a:t>16%</a:t>
            </a:r>
            <a:endParaRPr lang="en-US" sz="1400" dirty="0">
              <a:latin typeface="+mj-lt"/>
            </a:endParaRPr>
          </a:p>
        </p:txBody>
      </p:sp>
      <p:sp>
        <p:nvSpPr>
          <p:cNvPr id="19" name="TextBox 18"/>
          <p:cNvSpPr txBox="1"/>
          <p:nvPr/>
        </p:nvSpPr>
        <p:spPr>
          <a:xfrm>
            <a:off x="2174260" y="5603967"/>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20" name="TextBox 19"/>
          <p:cNvSpPr txBox="1"/>
          <p:nvPr/>
        </p:nvSpPr>
        <p:spPr>
          <a:xfrm>
            <a:off x="4817080" y="5601812"/>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
        <p:nvSpPr>
          <p:cNvPr id="21" name="TextBox 20"/>
          <p:cNvSpPr txBox="1"/>
          <p:nvPr/>
        </p:nvSpPr>
        <p:spPr>
          <a:xfrm>
            <a:off x="8672965" y="1822401"/>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2" name="TextBox 21"/>
          <p:cNvSpPr txBox="1"/>
          <p:nvPr/>
        </p:nvSpPr>
        <p:spPr>
          <a:xfrm>
            <a:off x="8132655" y="2118303"/>
            <a:ext cx="611560" cy="307777"/>
          </a:xfrm>
          <a:prstGeom prst="rect">
            <a:avLst/>
          </a:prstGeom>
          <a:noFill/>
        </p:spPr>
        <p:txBody>
          <a:bodyPr wrap="square" rtlCol="0">
            <a:spAutoFit/>
          </a:bodyPr>
          <a:lstStyle/>
          <a:p>
            <a:r>
              <a:rPr lang="en-US" sz="1400" dirty="0" smtClean="0">
                <a:latin typeface="+mj-lt"/>
              </a:rPr>
              <a:t>18%</a:t>
            </a:r>
            <a:endParaRPr lang="en-US" sz="1400" dirty="0">
              <a:latin typeface="+mj-lt"/>
            </a:endParaRPr>
          </a:p>
        </p:txBody>
      </p:sp>
      <p:sp>
        <p:nvSpPr>
          <p:cNvPr id="48" name="TextBox 47"/>
          <p:cNvSpPr txBox="1"/>
          <p:nvPr/>
        </p:nvSpPr>
        <p:spPr>
          <a:xfrm>
            <a:off x="8695325" y="2479046"/>
            <a:ext cx="611560" cy="307777"/>
          </a:xfrm>
          <a:prstGeom prst="rect">
            <a:avLst/>
          </a:prstGeom>
          <a:noFill/>
        </p:spPr>
        <p:txBody>
          <a:bodyPr wrap="square" rtlCol="0">
            <a:spAutoFit/>
          </a:bodyPr>
          <a:lstStyle/>
          <a:p>
            <a:r>
              <a:rPr lang="en-US" sz="1400" dirty="0" smtClean="0">
                <a:latin typeface="+mj-lt"/>
              </a:rPr>
              <a:t>61%</a:t>
            </a:r>
            <a:endParaRPr lang="en-US" sz="1400" dirty="0">
              <a:latin typeface="+mj-lt"/>
            </a:endParaRPr>
          </a:p>
        </p:txBody>
      </p:sp>
      <p:sp>
        <p:nvSpPr>
          <p:cNvPr id="49" name="TextBox 48"/>
          <p:cNvSpPr txBox="1"/>
          <p:nvPr/>
        </p:nvSpPr>
        <p:spPr>
          <a:xfrm>
            <a:off x="8695325" y="2832834"/>
            <a:ext cx="611560" cy="307777"/>
          </a:xfrm>
          <a:prstGeom prst="rect">
            <a:avLst/>
          </a:prstGeom>
          <a:noFill/>
        </p:spPr>
        <p:txBody>
          <a:bodyPr wrap="square" rtlCol="0">
            <a:spAutoFit/>
          </a:bodyPr>
          <a:lstStyle/>
          <a:p>
            <a:r>
              <a:rPr lang="en-US" sz="1400" dirty="0" smtClean="0">
                <a:latin typeface="+mj-lt"/>
              </a:rPr>
              <a:t>66%</a:t>
            </a:r>
            <a:endParaRPr lang="en-US" sz="1400" dirty="0">
              <a:latin typeface="+mj-lt"/>
            </a:endParaRPr>
          </a:p>
        </p:txBody>
      </p:sp>
      <p:sp>
        <p:nvSpPr>
          <p:cNvPr id="50" name="TextBox 49"/>
          <p:cNvSpPr txBox="1"/>
          <p:nvPr/>
        </p:nvSpPr>
        <p:spPr>
          <a:xfrm>
            <a:off x="8688805" y="2116328"/>
            <a:ext cx="611560" cy="307777"/>
          </a:xfrm>
          <a:prstGeom prst="rect">
            <a:avLst/>
          </a:prstGeom>
          <a:noFill/>
        </p:spPr>
        <p:txBody>
          <a:bodyPr wrap="square" rtlCol="0">
            <a:spAutoFit/>
          </a:bodyPr>
          <a:lstStyle/>
          <a:p>
            <a:r>
              <a:rPr lang="en-US" sz="1400" dirty="0" smtClean="0">
                <a:latin typeface="+mj-lt"/>
              </a:rPr>
              <a:t>63%</a:t>
            </a:r>
            <a:endParaRPr lang="en-US" sz="1400" dirty="0">
              <a:latin typeface="+mj-lt"/>
            </a:endParaRPr>
          </a:p>
        </p:txBody>
      </p:sp>
      <p:sp>
        <p:nvSpPr>
          <p:cNvPr id="51" name="Text Box 11"/>
          <p:cNvSpPr txBox="1">
            <a:spLocks noChangeArrowheads="1"/>
          </p:cNvSpPr>
          <p:nvPr/>
        </p:nvSpPr>
        <p:spPr bwMode="auto">
          <a:xfrm>
            <a:off x="3730625" y="5954129"/>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52" name="TextBox 51"/>
          <p:cNvSpPr txBox="1"/>
          <p:nvPr/>
        </p:nvSpPr>
        <p:spPr>
          <a:xfrm>
            <a:off x="8137200" y="3915921"/>
            <a:ext cx="611560" cy="307777"/>
          </a:xfrm>
          <a:prstGeom prst="rect">
            <a:avLst/>
          </a:prstGeom>
          <a:noFill/>
        </p:spPr>
        <p:txBody>
          <a:bodyPr wrap="square" rtlCol="0">
            <a:spAutoFit/>
          </a:bodyPr>
          <a:lstStyle/>
          <a:p>
            <a:r>
              <a:rPr lang="en-US" sz="1400" dirty="0" smtClean="0">
                <a:latin typeface="+mj-lt"/>
              </a:rPr>
              <a:t>22%</a:t>
            </a:r>
            <a:endParaRPr lang="en-US" sz="1400" dirty="0">
              <a:latin typeface="+mj-lt"/>
            </a:endParaRPr>
          </a:p>
        </p:txBody>
      </p:sp>
      <p:sp>
        <p:nvSpPr>
          <p:cNvPr id="53" name="TextBox 52"/>
          <p:cNvSpPr txBox="1"/>
          <p:nvPr/>
        </p:nvSpPr>
        <p:spPr>
          <a:xfrm>
            <a:off x="8137200" y="4269709"/>
            <a:ext cx="611560" cy="307777"/>
          </a:xfrm>
          <a:prstGeom prst="rect">
            <a:avLst/>
          </a:prstGeom>
          <a:noFill/>
        </p:spPr>
        <p:txBody>
          <a:bodyPr wrap="square" rtlCol="0">
            <a:spAutoFit/>
          </a:bodyPr>
          <a:lstStyle/>
          <a:p>
            <a:r>
              <a:rPr lang="en-US" sz="1400" dirty="0" smtClean="0">
                <a:latin typeface="+mj-lt"/>
              </a:rPr>
              <a:t>17%</a:t>
            </a:r>
            <a:endParaRPr lang="en-US" sz="1400" dirty="0">
              <a:latin typeface="+mj-lt"/>
            </a:endParaRPr>
          </a:p>
        </p:txBody>
      </p:sp>
      <p:sp>
        <p:nvSpPr>
          <p:cNvPr id="54" name="TextBox 53"/>
          <p:cNvSpPr txBox="1"/>
          <p:nvPr/>
        </p:nvSpPr>
        <p:spPr>
          <a:xfrm>
            <a:off x="8130680" y="3553203"/>
            <a:ext cx="611560" cy="307777"/>
          </a:xfrm>
          <a:prstGeom prst="rect">
            <a:avLst/>
          </a:prstGeom>
          <a:noFill/>
        </p:spPr>
        <p:txBody>
          <a:bodyPr wrap="square" rtlCol="0">
            <a:spAutoFit/>
          </a:bodyPr>
          <a:lstStyle/>
          <a:p>
            <a:r>
              <a:rPr lang="en-US" sz="1400" dirty="0" smtClean="0">
                <a:latin typeface="+mj-lt"/>
              </a:rPr>
              <a:t>33%</a:t>
            </a:r>
            <a:endParaRPr lang="en-US" sz="1400" dirty="0">
              <a:latin typeface="+mj-lt"/>
            </a:endParaRPr>
          </a:p>
        </p:txBody>
      </p:sp>
      <p:sp>
        <p:nvSpPr>
          <p:cNvPr id="55" name="TextBox 54"/>
          <p:cNvSpPr txBox="1"/>
          <p:nvPr/>
        </p:nvSpPr>
        <p:spPr>
          <a:xfrm>
            <a:off x="8693350" y="3913946"/>
            <a:ext cx="611560" cy="307777"/>
          </a:xfrm>
          <a:prstGeom prst="rect">
            <a:avLst/>
          </a:prstGeom>
          <a:noFill/>
        </p:spPr>
        <p:txBody>
          <a:bodyPr wrap="square" rtlCol="0">
            <a:spAutoFit/>
          </a:bodyPr>
          <a:lstStyle/>
          <a:p>
            <a:r>
              <a:rPr lang="en-US" sz="1400" dirty="0" smtClean="0">
                <a:latin typeface="+mj-lt"/>
              </a:rPr>
              <a:t>55%</a:t>
            </a:r>
            <a:endParaRPr lang="en-US" sz="1400" dirty="0">
              <a:latin typeface="+mj-lt"/>
            </a:endParaRPr>
          </a:p>
        </p:txBody>
      </p:sp>
      <p:sp>
        <p:nvSpPr>
          <p:cNvPr id="56" name="TextBox 55"/>
          <p:cNvSpPr txBox="1"/>
          <p:nvPr/>
        </p:nvSpPr>
        <p:spPr>
          <a:xfrm>
            <a:off x="8693350" y="4267734"/>
            <a:ext cx="611560" cy="307777"/>
          </a:xfrm>
          <a:prstGeom prst="rect">
            <a:avLst/>
          </a:prstGeom>
          <a:noFill/>
        </p:spPr>
        <p:txBody>
          <a:bodyPr wrap="square" rtlCol="0">
            <a:spAutoFit/>
          </a:bodyPr>
          <a:lstStyle/>
          <a:p>
            <a:r>
              <a:rPr lang="en-US" sz="1400" dirty="0" smtClean="0">
                <a:latin typeface="+mj-lt"/>
              </a:rPr>
              <a:t>63%</a:t>
            </a:r>
            <a:endParaRPr lang="en-US" sz="1400" dirty="0">
              <a:latin typeface="+mj-lt"/>
            </a:endParaRPr>
          </a:p>
        </p:txBody>
      </p:sp>
      <p:sp>
        <p:nvSpPr>
          <p:cNvPr id="57" name="TextBox 56"/>
          <p:cNvSpPr txBox="1"/>
          <p:nvPr/>
        </p:nvSpPr>
        <p:spPr>
          <a:xfrm>
            <a:off x="8686830" y="3551228"/>
            <a:ext cx="611560" cy="307777"/>
          </a:xfrm>
          <a:prstGeom prst="rect">
            <a:avLst/>
          </a:prstGeom>
          <a:noFill/>
        </p:spPr>
        <p:txBody>
          <a:bodyPr wrap="square" rtlCol="0">
            <a:spAutoFit/>
          </a:bodyPr>
          <a:lstStyle/>
          <a:p>
            <a:r>
              <a:rPr lang="en-US" sz="1400" dirty="0" smtClean="0">
                <a:latin typeface="+mj-lt"/>
              </a:rPr>
              <a:t>49%</a:t>
            </a:r>
            <a:endParaRPr lang="en-US" sz="1400" dirty="0">
              <a:latin typeface="+mj-lt"/>
            </a:endParaRPr>
          </a:p>
        </p:txBody>
      </p:sp>
      <p:sp>
        <p:nvSpPr>
          <p:cNvPr id="58" name="TextBox 57"/>
          <p:cNvSpPr txBox="1"/>
          <p:nvPr/>
        </p:nvSpPr>
        <p:spPr>
          <a:xfrm>
            <a:off x="8149075" y="4972796"/>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60" name="TextBox 59"/>
          <p:cNvSpPr txBox="1"/>
          <p:nvPr/>
        </p:nvSpPr>
        <p:spPr>
          <a:xfrm>
            <a:off x="8142555" y="4610078"/>
            <a:ext cx="611560" cy="307777"/>
          </a:xfrm>
          <a:prstGeom prst="rect">
            <a:avLst/>
          </a:prstGeom>
          <a:noFill/>
        </p:spPr>
        <p:txBody>
          <a:bodyPr wrap="square" rtlCol="0">
            <a:spAutoFit/>
          </a:bodyPr>
          <a:lstStyle/>
          <a:p>
            <a:r>
              <a:rPr lang="en-US" sz="1400" dirty="0" smtClean="0">
                <a:latin typeface="+mj-lt"/>
              </a:rPr>
              <a:t>14%</a:t>
            </a:r>
            <a:endParaRPr lang="en-US" sz="1400" dirty="0">
              <a:latin typeface="+mj-lt"/>
            </a:endParaRPr>
          </a:p>
        </p:txBody>
      </p:sp>
      <p:sp>
        <p:nvSpPr>
          <p:cNvPr id="61" name="TextBox 60"/>
          <p:cNvSpPr txBox="1"/>
          <p:nvPr/>
        </p:nvSpPr>
        <p:spPr>
          <a:xfrm>
            <a:off x="8693350" y="4982696"/>
            <a:ext cx="611560" cy="307777"/>
          </a:xfrm>
          <a:prstGeom prst="rect">
            <a:avLst/>
          </a:prstGeom>
          <a:noFill/>
        </p:spPr>
        <p:txBody>
          <a:bodyPr wrap="square" rtlCol="0">
            <a:spAutoFit/>
          </a:bodyPr>
          <a:lstStyle/>
          <a:p>
            <a:r>
              <a:rPr lang="en-US" sz="1400" dirty="0" smtClean="0">
                <a:latin typeface="+mj-lt"/>
              </a:rPr>
              <a:t>74%</a:t>
            </a:r>
            <a:endParaRPr lang="en-US" sz="1400" dirty="0">
              <a:latin typeface="+mj-lt"/>
            </a:endParaRPr>
          </a:p>
        </p:txBody>
      </p:sp>
      <p:sp>
        <p:nvSpPr>
          <p:cNvPr id="63" name="TextBox 62"/>
          <p:cNvSpPr txBox="1"/>
          <p:nvPr/>
        </p:nvSpPr>
        <p:spPr>
          <a:xfrm>
            <a:off x="8698705" y="4608103"/>
            <a:ext cx="611560" cy="307777"/>
          </a:xfrm>
          <a:prstGeom prst="rect">
            <a:avLst/>
          </a:prstGeom>
          <a:noFill/>
        </p:spPr>
        <p:txBody>
          <a:bodyPr wrap="square" rtlCol="0">
            <a:spAutoFit/>
          </a:bodyPr>
          <a:lstStyle/>
          <a:p>
            <a:r>
              <a:rPr lang="en-US" sz="1400" dirty="0" smtClean="0">
                <a:latin typeface="+mj-lt"/>
              </a:rPr>
              <a:t>67%</a:t>
            </a:r>
            <a:endParaRPr lang="en-US" sz="1400"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3999" cy="977900"/>
          </a:xfrm>
        </p:spPr>
        <p:txBody>
          <a:bodyPr/>
          <a:lstStyle/>
          <a:p>
            <a:pPr algn="just"/>
            <a:r>
              <a:rPr lang="nl-NL" sz="1800" dirty="0" smtClean="0"/>
              <a:t>79% van de shoppers geeft aan dat de koelkast op een temperatuur staat van 4 tot 7 graden Celsius.  </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7b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Hoeveel graden is de temperatuur van uw koelkast?</a:t>
            </a:r>
          </a:p>
          <a:p>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sp>
        <p:nvSpPr>
          <p:cNvPr id="10" name="TextBox 9"/>
          <p:cNvSpPr txBox="1"/>
          <p:nvPr/>
        </p:nvSpPr>
        <p:spPr>
          <a:xfrm>
            <a:off x="8544315" y="1811013"/>
            <a:ext cx="611560" cy="307777"/>
          </a:xfrm>
          <a:prstGeom prst="rect">
            <a:avLst/>
          </a:prstGeom>
          <a:noFill/>
        </p:spPr>
        <p:txBody>
          <a:bodyPr wrap="square" rtlCol="0">
            <a:spAutoFit/>
          </a:bodyPr>
          <a:lstStyle/>
          <a:p>
            <a:r>
              <a:rPr lang="en-US" sz="1400" dirty="0" smtClean="0">
                <a:latin typeface="+mj-lt"/>
              </a:rPr>
              <a:t>Gem.</a:t>
            </a:r>
            <a:endParaRPr lang="en-US" sz="1400" dirty="0">
              <a:latin typeface="+mj-lt"/>
            </a:endParaRPr>
          </a:p>
        </p:txBody>
      </p:sp>
      <p:sp>
        <p:nvSpPr>
          <p:cNvPr id="11" name="TextBox 10"/>
          <p:cNvSpPr txBox="1"/>
          <p:nvPr/>
        </p:nvSpPr>
        <p:spPr>
          <a:xfrm>
            <a:off x="8615565" y="2161369"/>
            <a:ext cx="611560" cy="307777"/>
          </a:xfrm>
          <a:prstGeom prst="rect">
            <a:avLst/>
          </a:prstGeom>
          <a:noFill/>
        </p:spPr>
        <p:txBody>
          <a:bodyPr wrap="square" rtlCol="0">
            <a:spAutoFit/>
          </a:bodyPr>
          <a:lstStyle/>
          <a:p>
            <a:r>
              <a:rPr lang="en-US" sz="1400" dirty="0" smtClean="0">
                <a:latin typeface="+mj-lt"/>
              </a:rPr>
              <a:t>5,99</a:t>
            </a:r>
            <a:endParaRPr lang="en-US" sz="1400" dirty="0">
              <a:latin typeface="+mj-lt"/>
            </a:endParaRPr>
          </a:p>
        </p:txBody>
      </p:sp>
      <p:sp>
        <p:nvSpPr>
          <p:cNvPr id="12" name="TextBox 11"/>
          <p:cNvSpPr txBox="1"/>
          <p:nvPr/>
        </p:nvSpPr>
        <p:spPr>
          <a:xfrm>
            <a:off x="8627440" y="2552271"/>
            <a:ext cx="611560" cy="307777"/>
          </a:xfrm>
          <a:prstGeom prst="rect">
            <a:avLst/>
          </a:prstGeom>
          <a:noFill/>
        </p:spPr>
        <p:txBody>
          <a:bodyPr wrap="square" rtlCol="0">
            <a:spAutoFit/>
          </a:bodyPr>
          <a:lstStyle/>
          <a:p>
            <a:r>
              <a:rPr lang="en-US" sz="1400" dirty="0" smtClean="0">
                <a:latin typeface="+mj-lt"/>
              </a:rPr>
              <a:t>6,09</a:t>
            </a:r>
            <a:endParaRPr lang="en-US" sz="1400" dirty="0">
              <a:latin typeface="+mj-lt"/>
            </a:endParaRPr>
          </a:p>
        </p:txBody>
      </p:sp>
      <p:sp>
        <p:nvSpPr>
          <p:cNvPr id="13" name="TextBox 12"/>
          <p:cNvSpPr txBox="1"/>
          <p:nvPr/>
        </p:nvSpPr>
        <p:spPr>
          <a:xfrm>
            <a:off x="8621433" y="2895673"/>
            <a:ext cx="611560" cy="307777"/>
          </a:xfrm>
          <a:prstGeom prst="rect">
            <a:avLst/>
          </a:prstGeom>
          <a:noFill/>
        </p:spPr>
        <p:txBody>
          <a:bodyPr wrap="square" rtlCol="0">
            <a:spAutoFit/>
          </a:bodyPr>
          <a:lstStyle/>
          <a:p>
            <a:r>
              <a:rPr lang="en-US" sz="1400" dirty="0" smtClean="0">
                <a:latin typeface="+mj-lt"/>
              </a:rPr>
              <a:t>5,82</a:t>
            </a:r>
            <a:endParaRPr lang="en-US" sz="1400" dirty="0">
              <a:latin typeface="+mj-lt"/>
            </a:endParaRPr>
          </a:p>
        </p:txBody>
      </p:sp>
      <p:sp>
        <p:nvSpPr>
          <p:cNvPr id="14" name="TextBox 13"/>
          <p:cNvSpPr txBox="1"/>
          <p:nvPr/>
        </p:nvSpPr>
        <p:spPr>
          <a:xfrm>
            <a:off x="8627440" y="3644266"/>
            <a:ext cx="611560" cy="307777"/>
          </a:xfrm>
          <a:prstGeom prst="rect">
            <a:avLst/>
          </a:prstGeom>
          <a:noFill/>
        </p:spPr>
        <p:txBody>
          <a:bodyPr wrap="square" rtlCol="0">
            <a:spAutoFit/>
          </a:bodyPr>
          <a:lstStyle/>
          <a:p>
            <a:r>
              <a:rPr lang="en-US" sz="1400" dirty="0" smtClean="0">
                <a:latin typeface="+mj-lt"/>
              </a:rPr>
              <a:t>5,59</a:t>
            </a:r>
            <a:endParaRPr lang="en-US" sz="1400" dirty="0">
              <a:latin typeface="+mj-lt"/>
            </a:endParaRPr>
          </a:p>
        </p:txBody>
      </p:sp>
      <p:sp>
        <p:nvSpPr>
          <p:cNvPr id="15" name="TextBox 14"/>
          <p:cNvSpPr txBox="1"/>
          <p:nvPr/>
        </p:nvSpPr>
        <p:spPr>
          <a:xfrm>
            <a:off x="8625480" y="4005064"/>
            <a:ext cx="611560" cy="307777"/>
          </a:xfrm>
          <a:prstGeom prst="rect">
            <a:avLst/>
          </a:prstGeom>
          <a:noFill/>
        </p:spPr>
        <p:txBody>
          <a:bodyPr wrap="square" rtlCol="0">
            <a:spAutoFit/>
          </a:bodyPr>
          <a:lstStyle/>
          <a:p>
            <a:r>
              <a:rPr lang="en-US" sz="1400" dirty="0" smtClean="0">
                <a:latin typeface="+mj-lt"/>
              </a:rPr>
              <a:t>5,95</a:t>
            </a:r>
            <a:endParaRPr lang="en-US" sz="1400" dirty="0">
              <a:latin typeface="+mj-lt"/>
            </a:endParaRPr>
          </a:p>
        </p:txBody>
      </p:sp>
      <p:sp>
        <p:nvSpPr>
          <p:cNvPr id="16" name="TextBox 15"/>
          <p:cNvSpPr txBox="1"/>
          <p:nvPr/>
        </p:nvSpPr>
        <p:spPr>
          <a:xfrm>
            <a:off x="8625480" y="4374630"/>
            <a:ext cx="611560" cy="307777"/>
          </a:xfrm>
          <a:prstGeom prst="rect">
            <a:avLst/>
          </a:prstGeom>
          <a:noFill/>
        </p:spPr>
        <p:txBody>
          <a:bodyPr wrap="square" rtlCol="0">
            <a:spAutoFit/>
          </a:bodyPr>
          <a:lstStyle/>
          <a:p>
            <a:r>
              <a:rPr lang="en-US" sz="1400" dirty="0" smtClean="0">
                <a:latin typeface="+mj-lt"/>
              </a:rPr>
              <a:t>6,06</a:t>
            </a:r>
            <a:endParaRPr lang="en-US" sz="1400" dirty="0">
              <a:latin typeface="+mj-lt"/>
            </a:endParaRPr>
          </a:p>
        </p:txBody>
      </p:sp>
      <p:sp>
        <p:nvSpPr>
          <p:cNvPr id="17" name="TextBox 16"/>
          <p:cNvSpPr txBox="1"/>
          <p:nvPr/>
        </p:nvSpPr>
        <p:spPr>
          <a:xfrm>
            <a:off x="8627440" y="4741782"/>
            <a:ext cx="611560" cy="307777"/>
          </a:xfrm>
          <a:prstGeom prst="rect">
            <a:avLst/>
          </a:prstGeom>
          <a:noFill/>
        </p:spPr>
        <p:txBody>
          <a:bodyPr wrap="square" rtlCol="0">
            <a:spAutoFit/>
          </a:bodyPr>
          <a:lstStyle/>
          <a:p>
            <a:r>
              <a:rPr lang="en-US" sz="1400" dirty="0" smtClean="0">
                <a:latin typeface="+mj-lt"/>
              </a:rPr>
              <a:t>6,02</a:t>
            </a:r>
            <a:endParaRPr lang="en-US" sz="1400" dirty="0">
              <a:latin typeface="+mj-lt"/>
            </a:endParaRPr>
          </a:p>
        </p:txBody>
      </p:sp>
      <p:sp>
        <p:nvSpPr>
          <p:cNvPr id="18" name="TextBox 17"/>
          <p:cNvSpPr txBox="1"/>
          <p:nvPr/>
        </p:nvSpPr>
        <p:spPr>
          <a:xfrm>
            <a:off x="8625480" y="5108934"/>
            <a:ext cx="611560" cy="307777"/>
          </a:xfrm>
          <a:prstGeom prst="rect">
            <a:avLst/>
          </a:prstGeom>
          <a:noFill/>
        </p:spPr>
        <p:txBody>
          <a:bodyPr wrap="square" rtlCol="0">
            <a:spAutoFit/>
          </a:bodyPr>
          <a:lstStyle/>
          <a:p>
            <a:r>
              <a:rPr lang="en-US" sz="1400" dirty="0" smtClean="0">
                <a:latin typeface="+mj-lt"/>
              </a:rPr>
              <a:t>6,19</a:t>
            </a:r>
            <a:endParaRPr lang="en-US" sz="1400" dirty="0">
              <a:latin typeface="+mj-lt"/>
            </a:endParaRPr>
          </a:p>
        </p:txBody>
      </p:sp>
      <p:pic>
        <p:nvPicPr>
          <p:cNvPr id="19" name="Picture 2"/>
          <p:cNvPicPr>
            <a:picLocks noChangeAspect="1" noChangeArrowheads="1"/>
          </p:cNvPicPr>
          <p:nvPr/>
        </p:nvPicPr>
        <p:blipFill>
          <a:blip r:embed="rId2" cstate="print"/>
          <a:srcRect/>
          <a:stretch>
            <a:fillRect/>
          </a:stretch>
        </p:blipFill>
        <p:spPr bwMode="auto">
          <a:xfrm>
            <a:off x="3425" y="1977263"/>
            <a:ext cx="8914950" cy="416802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000"/>
            <a:ext cx="9143999" cy="977900"/>
          </a:xfrm>
        </p:spPr>
        <p:txBody>
          <a:bodyPr/>
          <a:lstStyle/>
          <a:p>
            <a:pPr algn="just"/>
            <a:r>
              <a:rPr lang="nl-NL" sz="1800" dirty="0" smtClean="0"/>
              <a:t>In de onderzoeksperiode heeft 38% in twee dagen tijd eten en/of drinken weggegooid. Vrouwen (42%) en 18-49 jarigen (55%, 53%, 47%) deden dit relatief vaker. 61% geeft aan niets te hebben weggegooid. Dit waren relatief vaker mannen (67%) en 50+ (71% en 83%). </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8a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Heeft u in de afgelopen twee dagen eten of drinken weggegooid?</a:t>
            </a:r>
          </a:p>
          <a:p>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pic>
        <p:nvPicPr>
          <p:cNvPr id="19" name="Picture 2"/>
          <p:cNvPicPr>
            <a:picLocks noChangeAspect="1" noChangeArrowheads="1"/>
          </p:cNvPicPr>
          <p:nvPr/>
        </p:nvPicPr>
        <p:blipFill>
          <a:blip r:embed="rId2" cstate="print"/>
          <a:srcRect/>
          <a:stretch>
            <a:fillRect/>
          </a:stretch>
        </p:blipFill>
        <p:spPr bwMode="auto">
          <a:xfrm>
            <a:off x="242062" y="1977263"/>
            <a:ext cx="8901937" cy="4161944"/>
          </a:xfrm>
          <a:prstGeom prst="rect">
            <a:avLst/>
          </a:prstGeom>
          <a:noFill/>
          <a:ln w="9525">
            <a:noFill/>
            <a:miter lim="800000"/>
            <a:headEnd/>
            <a:tailEnd/>
          </a:ln>
          <a:effectLst/>
        </p:spPr>
      </p:pic>
      <p:sp>
        <p:nvSpPr>
          <p:cNvPr id="8" name="Rounded Rectangle 7"/>
          <p:cNvSpPr/>
          <p:nvPr/>
        </p:nvSpPr>
        <p:spPr bwMode="auto">
          <a:xfrm>
            <a:off x="2700550" y="4388854"/>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Rounded Rectangle 8"/>
          <p:cNvSpPr/>
          <p:nvPr/>
        </p:nvSpPr>
        <p:spPr bwMode="auto">
          <a:xfrm>
            <a:off x="2926933" y="4029572"/>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ounded Rectangle 9"/>
          <p:cNvSpPr/>
          <p:nvPr/>
        </p:nvSpPr>
        <p:spPr bwMode="auto">
          <a:xfrm>
            <a:off x="2999699" y="3656899"/>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ounded Rectangle 10"/>
          <p:cNvSpPr/>
          <p:nvPr/>
        </p:nvSpPr>
        <p:spPr bwMode="auto">
          <a:xfrm>
            <a:off x="2520151" y="2541154"/>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500"/>
            <a:ext cx="9143999" cy="792163"/>
          </a:xfrm>
        </p:spPr>
        <p:txBody>
          <a:bodyPr/>
          <a:lstStyle/>
          <a:p>
            <a:pPr algn="just"/>
            <a:r>
              <a:rPr lang="nl-NL" sz="1800" dirty="0" smtClean="0"/>
              <a:t/>
            </a:r>
            <a:br>
              <a:rPr lang="nl-NL" sz="1800" dirty="0" smtClean="0"/>
            </a:br>
            <a:r>
              <a:rPr lang="nl-NL" sz="1800" dirty="0" smtClean="0"/>
              <a:t>Ook alleenstaanden &lt;35 jaar (49%), gezinnen met kinderen (62%, 59% en 45%) en hoge welstand (47%) gooiden in de onderzoekperiode binnen twee opeenvolgende dagen relatief vaker eten en/of drinken weg. Alleenstaanden &gt;34 jaar (76%), 2-persoons huishoudens (68%) en lage welstand (74%) deden dit relatief minder vaak. </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8a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Heeft u in de afgelopen twee dagen eten of drinken weggegooid?</a:t>
            </a:r>
          </a:p>
          <a:p>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45050" y="1973933"/>
            <a:ext cx="8898950" cy="4160547"/>
          </a:xfrm>
          <a:prstGeom prst="rect">
            <a:avLst/>
          </a:prstGeom>
          <a:noFill/>
          <a:ln w="9525">
            <a:noFill/>
            <a:miter lim="800000"/>
            <a:headEnd/>
            <a:tailEnd/>
          </a:ln>
          <a:effectLst/>
        </p:spPr>
      </p:pic>
      <p:sp>
        <p:nvSpPr>
          <p:cNvPr id="9" name="Rounded Rectangle 8"/>
          <p:cNvSpPr/>
          <p:nvPr/>
        </p:nvSpPr>
        <p:spPr bwMode="auto">
          <a:xfrm>
            <a:off x="4176335" y="4604878"/>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ounded Rectangle 9"/>
          <p:cNvSpPr/>
          <p:nvPr/>
        </p:nvSpPr>
        <p:spPr bwMode="auto">
          <a:xfrm>
            <a:off x="3779912" y="3789040"/>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ounded Rectangle 10"/>
          <p:cNvSpPr/>
          <p:nvPr/>
        </p:nvSpPr>
        <p:spPr bwMode="auto">
          <a:xfrm>
            <a:off x="4079061" y="4892910"/>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ounded Rectangle 11"/>
          <p:cNvSpPr/>
          <p:nvPr/>
        </p:nvSpPr>
        <p:spPr bwMode="auto">
          <a:xfrm>
            <a:off x="3682638" y="2373388"/>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ounded Rectangle 12"/>
          <p:cNvSpPr/>
          <p:nvPr/>
        </p:nvSpPr>
        <p:spPr bwMode="auto">
          <a:xfrm>
            <a:off x="3649586" y="5175935"/>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p:cNvSpPr>
            <a:spLocks noChangeAspect="1" noChangeArrowheads="1"/>
          </p:cNvSpPr>
          <p:nvPr/>
        </p:nvSpPr>
        <p:spPr bwMode="auto">
          <a:xfrm>
            <a:off x="1043608" y="1268289"/>
            <a:ext cx="5734050" cy="371513"/>
          </a:xfrm>
          <a:prstGeom prst="rect">
            <a:avLst/>
          </a:prstGeom>
          <a:noFill/>
          <a:ln w="9525">
            <a:noFill/>
            <a:miter lim="800000"/>
            <a:headEnd/>
            <a:tailEnd/>
          </a:ln>
        </p:spPr>
        <p:txBody>
          <a:bodyPr lIns="90000" tIns="46800" rIns="90000" bIns="46800">
            <a:spAutoFit/>
          </a:bodyPr>
          <a:lstStyle/>
          <a:p>
            <a:pPr marL="342900" indent="-342900">
              <a:spcBef>
                <a:spcPct val="20000"/>
              </a:spcBef>
            </a:pPr>
            <a:r>
              <a:rPr lang="de-DE" b="1" dirty="0" smtClean="0">
                <a:solidFill>
                  <a:srgbClr val="FC6800"/>
                </a:solidFill>
              </a:rPr>
              <a:t>Inhoudsopgave</a:t>
            </a:r>
            <a:endParaRPr lang="de-DE" b="1" dirty="0">
              <a:solidFill>
                <a:srgbClr val="FC6800"/>
              </a:solidFill>
            </a:endParaRPr>
          </a:p>
        </p:txBody>
      </p:sp>
      <p:grpSp>
        <p:nvGrpSpPr>
          <p:cNvPr id="4102" name="Group 23"/>
          <p:cNvGrpSpPr>
            <a:grpSpLocks/>
          </p:cNvGrpSpPr>
          <p:nvPr/>
        </p:nvGrpSpPr>
        <p:grpSpPr bwMode="auto">
          <a:xfrm>
            <a:off x="1182330" y="3068960"/>
            <a:ext cx="7756525" cy="442912"/>
            <a:chOff x="748" y="1360"/>
            <a:chExt cx="4886" cy="279"/>
          </a:xfrm>
        </p:grpSpPr>
        <p:sp>
          <p:nvSpPr>
            <p:cNvPr id="4106" name="Oval 24"/>
            <p:cNvSpPr>
              <a:spLocks noChangeArrowheads="1"/>
            </p:cNvSpPr>
            <p:nvPr/>
          </p:nvSpPr>
          <p:spPr bwMode="auto">
            <a:xfrm>
              <a:off x="748" y="1360"/>
              <a:ext cx="279" cy="279"/>
            </a:xfrm>
            <a:prstGeom prst="ellipse">
              <a:avLst/>
            </a:prstGeom>
            <a:solidFill>
              <a:srgbClr val="FC6800"/>
            </a:solidFill>
            <a:ln w="9525">
              <a:noFill/>
              <a:round/>
              <a:headEnd/>
              <a:tailEnd/>
            </a:ln>
          </p:spPr>
          <p:txBody>
            <a:bodyPr wrap="none" anchor="ctr"/>
            <a:lstStyle/>
            <a:p>
              <a:pPr algn="ctr"/>
              <a:r>
                <a:rPr lang="de-DE" sz="2400" dirty="0" smtClean="0">
                  <a:solidFill>
                    <a:srgbClr val="FFFFFF"/>
                  </a:solidFill>
                </a:rPr>
                <a:t>3</a:t>
              </a:r>
              <a:endParaRPr lang="de-DE" sz="2400" dirty="0">
                <a:solidFill>
                  <a:srgbClr val="FFFFFF"/>
                </a:solidFill>
              </a:endParaRPr>
            </a:p>
          </p:txBody>
        </p:sp>
        <p:sp>
          <p:nvSpPr>
            <p:cNvPr id="4107" name="Rectangle 25"/>
            <p:cNvSpPr>
              <a:spLocks noChangeArrowheads="1"/>
            </p:cNvSpPr>
            <p:nvPr/>
          </p:nvSpPr>
          <p:spPr bwMode="auto">
            <a:xfrm>
              <a:off x="1067" y="1388"/>
              <a:ext cx="4567" cy="234"/>
            </a:xfrm>
            <a:prstGeom prst="rect">
              <a:avLst/>
            </a:prstGeom>
            <a:noFill/>
            <a:ln w="9525">
              <a:noFill/>
              <a:miter lim="800000"/>
              <a:headEnd/>
              <a:tailEnd/>
            </a:ln>
          </p:spPr>
          <p:txBody>
            <a:bodyPr lIns="90000" tIns="46800" rIns="90000" bIns="46800">
              <a:spAutoFit/>
            </a:bodyPr>
            <a:lstStyle/>
            <a:p>
              <a:pPr marL="174625" indent="-174625">
                <a:spcBef>
                  <a:spcPct val="20000"/>
                </a:spcBef>
                <a:tabLst>
                  <a:tab pos="0" algn="l"/>
                  <a:tab pos="174625" algn="l"/>
                  <a:tab pos="363538" algn="l"/>
                  <a:tab pos="895350" algn="l"/>
                  <a:tab pos="1162050" algn="l"/>
                  <a:tab pos="1428750" algn="l"/>
                  <a:tab pos="1695450" algn="l"/>
                  <a:tab pos="1981200" algn="l"/>
                  <a:tab pos="2247900" algn="l"/>
                </a:tabLst>
              </a:pPr>
              <a:endParaRPr lang="en-US" dirty="0">
                <a:solidFill>
                  <a:srgbClr val="FC6800"/>
                </a:solidFill>
              </a:endParaRPr>
            </a:p>
          </p:txBody>
        </p:sp>
      </p:grpSp>
      <p:grpSp>
        <p:nvGrpSpPr>
          <p:cNvPr id="26" name="Group 23"/>
          <p:cNvGrpSpPr>
            <a:grpSpLocks/>
          </p:cNvGrpSpPr>
          <p:nvPr/>
        </p:nvGrpSpPr>
        <p:grpSpPr bwMode="auto">
          <a:xfrm>
            <a:off x="1187624" y="1916832"/>
            <a:ext cx="7756525" cy="442912"/>
            <a:chOff x="748" y="1360"/>
            <a:chExt cx="4886" cy="279"/>
          </a:xfrm>
        </p:grpSpPr>
        <p:sp>
          <p:nvSpPr>
            <p:cNvPr id="27" name="Oval 24"/>
            <p:cNvSpPr>
              <a:spLocks noChangeArrowheads="1"/>
            </p:cNvSpPr>
            <p:nvPr/>
          </p:nvSpPr>
          <p:spPr bwMode="auto">
            <a:xfrm>
              <a:off x="748" y="1360"/>
              <a:ext cx="279" cy="279"/>
            </a:xfrm>
            <a:prstGeom prst="ellipse">
              <a:avLst/>
            </a:prstGeom>
            <a:solidFill>
              <a:srgbClr val="FC6800"/>
            </a:solidFill>
            <a:ln w="9525">
              <a:noFill/>
              <a:round/>
              <a:headEnd/>
              <a:tailEnd/>
            </a:ln>
          </p:spPr>
          <p:txBody>
            <a:bodyPr wrap="none" anchor="ctr"/>
            <a:lstStyle/>
            <a:p>
              <a:pPr algn="ctr"/>
              <a:r>
                <a:rPr lang="de-DE" sz="2400" dirty="0" smtClean="0">
                  <a:solidFill>
                    <a:srgbClr val="FFFFFF"/>
                  </a:solidFill>
                </a:rPr>
                <a:t>1</a:t>
              </a:r>
              <a:endParaRPr lang="de-DE" sz="2400" dirty="0">
                <a:solidFill>
                  <a:srgbClr val="FFFFFF"/>
                </a:solidFill>
              </a:endParaRPr>
            </a:p>
          </p:txBody>
        </p:sp>
        <p:sp>
          <p:nvSpPr>
            <p:cNvPr id="28" name="Rectangle 25"/>
            <p:cNvSpPr>
              <a:spLocks noChangeArrowheads="1"/>
            </p:cNvSpPr>
            <p:nvPr/>
          </p:nvSpPr>
          <p:spPr bwMode="auto">
            <a:xfrm>
              <a:off x="1067" y="1388"/>
              <a:ext cx="4567" cy="234"/>
            </a:xfrm>
            <a:prstGeom prst="rect">
              <a:avLst/>
            </a:prstGeom>
            <a:noFill/>
            <a:ln w="9525">
              <a:noFill/>
              <a:miter lim="800000"/>
              <a:headEnd/>
              <a:tailEnd/>
            </a:ln>
          </p:spPr>
          <p:txBody>
            <a:bodyPr lIns="90000" tIns="46800" rIns="90000" bIns="46800">
              <a:spAutoFit/>
            </a:bodyPr>
            <a:lstStyle/>
            <a:p>
              <a:pPr marL="174625" indent="-174625">
                <a:spcBef>
                  <a:spcPct val="20000"/>
                </a:spcBef>
                <a:tabLst>
                  <a:tab pos="0" algn="l"/>
                  <a:tab pos="174625" algn="l"/>
                  <a:tab pos="363538" algn="l"/>
                  <a:tab pos="895350" algn="l"/>
                  <a:tab pos="1162050" algn="l"/>
                  <a:tab pos="1428750" algn="l"/>
                  <a:tab pos="1695450" algn="l"/>
                  <a:tab pos="1981200" algn="l"/>
                  <a:tab pos="2247900" algn="l"/>
                </a:tabLst>
              </a:pPr>
              <a:r>
                <a:rPr lang="en-US" b="1" dirty="0" smtClean="0">
                  <a:solidFill>
                    <a:srgbClr val="FC6800"/>
                  </a:solidFill>
                </a:rPr>
                <a:t>Resultaten</a:t>
              </a:r>
              <a:endParaRPr lang="en-US" dirty="0">
                <a:solidFill>
                  <a:srgbClr val="FC6800"/>
                </a:solidFill>
              </a:endParaRPr>
            </a:p>
          </p:txBody>
        </p:sp>
      </p:grpSp>
      <p:grpSp>
        <p:nvGrpSpPr>
          <p:cNvPr id="32" name="Group 23"/>
          <p:cNvGrpSpPr>
            <a:grpSpLocks/>
          </p:cNvGrpSpPr>
          <p:nvPr/>
        </p:nvGrpSpPr>
        <p:grpSpPr bwMode="auto">
          <a:xfrm>
            <a:off x="1187624" y="2482032"/>
            <a:ext cx="7756525" cy="442912"/>
            <a:chOff x="748" y="1360"/>
            <a:chExt cx="4886" cy="279"/>
          </a:xfrm>
        </p:grpSpPr>
        <p:sp>
          <p:nvSpPr>
            <p:cNvPr id="33" name="Oval 24"/>
            <p:cNvSpPr>
              <a:spLocks noChangeArrowheads="1"/>
            </p:cNvSpPr>
            <p:nvPr/>
          </p:nvSpPr>
          <p:spPr bwMode="auto">
            <a:xfrm>
              <a:off x="748" y="1360"/>
              <a:ext cx="279" cy="279"/>
            </a:xfrm>
            <a:prstGeom prst="ellipse">
              <a:avLst/>
            </a:prstGeom>
            <a:solidFill>
              <a:srgbClr val="FC6800"/>
            </a:solidFill>
            <a:ln w="9525">
              <a:noFill/>
              <a:round/>
              <a:headEnd/>
              <a:tailEnd/>
            </a:ln>
          </p:spPr>
          <p:txBody>
            <a:bodyPr wrap="none" anchor="ctr"/>
            <a:lstStyle/>
            <a:p>
              <a:pPr algn="ctr"/>
              <a:r>
                <a:rPr lang="de-DE" sz="2400" dirty="0" smtClean="0">
                  <a:solidFill>
                    <a:srgbClr val="FFFFFF"/>
                  </a:solidFill>
                </a:rPr>
                <a:t>2</a:t>
              </a:r>
              <a:endParaRPr lang="de-DE" sz="2400" dirty="0">
                <a:solidFill>
                  <a:srgbClr val="FFFFFF"/>
                </a:solidFill>
              </a:endParaRPr>
            </a:p>
          </p:txBody>
        </p:sp>
        <p:sp>
          <p:nvSpPr>
            <p:cNvPr id="34" name="Rectangle 25"/>
            <p:cNvSpPr>
              <a:spLocks noChangeArrowheads="1"/>
            </p:cNvSpPr>
            <p:nvPr/>
          </p:nvSpPr>
          <p:spPr bwMode="auto">
            <a:xfrm>
              <a:off x="1067" y="1388"/>
              <a:ext cx="4567" cy="234"/>
            </a:xfrm>
            <a:prstGeom prst="rect">
              <a:avLst/>
            </a:prstGeom>
            <a:noFill/>
            <a:ln w="9525">
              <a:noFill/>
              <a:miter lim="800000"/>
              <a:headEnd/>
              <a:tailEnd/>
            </a:ln>
          </p:spPr>
          <p:txBody>
            <a:bodyPr lIns="90000" tIns="46800" rIns="90000" bIns="46800">
              <a:spAutoFit/>
            </a:bodyPr>
            <a:lstStyle/>
            <a:p>
              <a:pPr marL="174625" indent="-174625">
                <a:spcBef>
                  <a:spcPct val="20000"/>
                </a:spcBef>
                <a:tabLst>
                  <a:tab pos="0" algn="l"/>
                  <a:tab pos="174625" algn="l"/>
                  <a:tab pos="363538" algn="l"/>
                  <a:tab pos="895350" algn="l"/>
                  <a:tab pos="1162050" algn="l"/>
                  <a:tab pos="1428750" algn="l"/>
                  <a:tab pos="1695450" algn="l"/>
                  <a:tab pos="1981200" algn="l"/>
                  <a:tab pos="2247900" algn="l"/>
                </a:tabLst>
              </a:pPr>
              <a:r>
                <a:rPr lang="en-US" b="1" dirty="0" smtClean="0">
                  <a:solidFill>
                    <a:srgbClr val="FC6800"/>
                  </a:solidFill>
                </a:rPr>
                <a:t>Conclusies &amp; aanbevelingen </a:t>
              </a:r>
              <a:endParaRPr lang="en-US" dirty="0">
                <a:solidFill>
                  <a:srgbClr val="FC6800"/>
                </a:solidFill>
              </a:endParaRPr>
            </a:p>
          </p:txBody>
        </p:sp>
      </p:grpSp>
      <p:sp>
        <p:nvSpPr>
          <p:cNvPr id="15" name="Rectangle 25"/>
          <p:cNvSpPr>
            <a:spLocks noChangeArrowheads="1"/>
          </p:cNvSpPr>
          <p:nvPr/>
        </p:nvSpPr>
        <p:spPr bwMode="auto">
          <a:xfrm>
            <a:off x="1689912" y="3104772"/>
            <a:ext cx="7250113" cy="371475"/>
          </a:xfrm>
          <a:prstGeom prst="rect">
            <a:avLst/>
          </a:prstGeom>
          <a:noFill/>
          <a:ln w="9525">
            <a:noFill/>
            <a:miter lim="800000"/>
            <a:headEnd/>
            <a:tailEnd/>
          </a:ln>
        </p:spPr>
        <p:txBody>
          <a:bodyPr lIns="90000" tIns="46800" rIns="90000" bIns="46800">
            <a:spAutoFit/>
          </a:bodyPr>
          <a:lstStyle/>
          <a:p>
            <a:pPr marL="174625" indent="-174625">
              <a:spcBef>
                <a:spcPct val="20000"/>
              </a:spcBef>
              <a:tabLst>
                <a:tab pos="0" algn="l"/>
                <a:tab pos="174625" algn="l"/>
                <a:tab pos="363538" algn="l"/>
                <a:tab pos="895350" algn="l"/>
                <a:tab pos="1162050" algn="l"/>
                <a:tab pos="1428750" algn="l"/>
                <a:tab pos="1695450" algn="l"/>
                <a:tab pos="1981200" algn="l"/>
                <a:tab pos="2247900" algn="l"/>
              </a:tabLst>
            </a:pPr>
            <a:r>
              <a:rPr lang="en-US" b="1" dirty="0" smtClean="0">
                <a:solidFill>
                  <a:srgbClr val="FC6800"/>
                </a:solidFill>
              </a:rPr>
              <a:t>Onderzoeksverantwoording</a:t>
            </a:r>
            <a:endParaRPr lang="en-US" dirty="0">
              <a:solidFill>
                <a:srgbClr val="FC6800"/>
              </a:solidFill>
            </a:endParaRPr>
          </a:p>
        </p:txBody>
      </p:sp>
      <p:sp>
        <p:nvSpPr>
          <p:cNvPr id="18" name="Rectangle 25"/>
          <p:cNvSpPr>
            <a:spLocks noChangeArrowheads="1"/>
          </p:cNvSpPr>
          <p:nvPr/>
        </p:nvSpPr>
        <p:spPr bwMode="auto">
          <a:xfrm>
            <a:off x="1698643" y="4263310"/>
            <a:ext cx="7250113" cy="371475"/>
          </a:xfrm>
          <a:prstGeom prst="rect">
            <a:avLst/>
          </a:prstGeom>
          <a:noFill/>
          <a:ln w="9525">
            <a:noFill/>
            <a:miter lim="800000"/>
            <a:headEnd/>
            <a:tailEnd/>
          </a:ln>
        </p:spPr>
        <p:txBody>
          <a:bodyPr lIns="90000" tIns="46800" rIns="90000" bIns="46800">
            <a:spAutoFit/>
          </a:bodyPr>
          <a:lstStyle/>
          <a:p>
            <a:pPr marL="174625" indent="-174625">
              <a:spcBef>
                <a:spcPct val="20000"/>
              </a:spcBef>
              <a:tabLst>
                <a:tab pos="0" algn="l"/>
                <a:tab pos="174625" algn="l"/>
                <a:tab pos="363538" algn="l"/>
                <a:tab pos="895350" algn="l"/>
                <a:tab pos="1162050" algn="l"/>
                <a:tab pos="1428750" algn="l"/>
                <a:tab pos="1695450" algn="l"/>
                <a:tab pos="1981200" algn="l"/>
                <a:tab pos="2247900" algn="l"/>
              </a:tabLst>
            </a:pPr>
            <a:endParaRPr lang="en-US" dirty="0">
              <a:solidFill>
                <a:srgbClr val="FC6800"/>
              </a:solidFill>
            </a:endParaRPr>
          </a:p>
        </p:txBody>
      </p:sp>
      <p:pic>
        <p:nvPicPr>
          <p:cNvPr id="24" name="Picture 4" descr="http://t1.gstatic.com/images?q=tbn:ANd9GcRX-3P5Upea8nU--kn3VE57duwK8SxSad5xDPFwz6wm1EoG9MoDIw"/>
          <p:cNvPicPr>
            <a:picLocks noChangeAspect="1" noChangeArrowheads="1"/>
          </p:cNvPicPr>
          <p:nvPr/>
        </p:nvPicPr>
        <p:blipFill>
          <a:blip r:embed="rId2" cstate="print"/>
          <a:srcRect/>
          <a:stretch>
            <a:fillRect/>
          </a:stretch>
        </p:blipFill>
        <p:spPr bwMode="auto">
          <a:xfrm>
            <a:off x="4860032" y="4005064"/>
            <a:ext cx="3185796" cy="216681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3999" cy="792163"/>
          </a:xfrm>
        </p:spPr>
        <p:txBody>
          <a:bodyPr/>
          <a:lstStyle/>
          <a:p>
            <a:r>
              <a:rPr lang="nl-NL" sz="1800" dirty="0" smtClean="0"/>
              <a:t>62% van de shoppers die aangaven eten en/of drinken weggegooid te hebben, denkt dat dit voorkomen had kunnen worden. 38% geeft aan van niet. </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8b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Denkt u dat u dit had kunnen voorkomen?</a:t>
            </a:r>
          </a:p>
          <a:p>
            <a:r>
              <a:rPr lang="nl-NL" sz="1000" b="0" dirty="0" smtClean="0">
                <a:solidFill>
                  <a:srgbClr val="000000"/>
                </a:solidFill>
                <a:latin typeface="Calibri" pitchFamily="34" charset="0"/>
              </a:rPr>
              <a:t>BASIS: Alle respondenten (in %, n=830)</a:t>
            </a:r>
            <a:endParaRPr lang="nl-NL" sz="1000" b="0" dirty="0">
              <a:solidFill>
                <a:srgbClr val="000000"/>
              </a:solidFill>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42063" y="1977263"/>
            <a:ext cx="8957756" cy="418804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000"/>
            <a:ext cx="9143999" cy="977900"/>
          </a:xfrm>
        </p:spPr>
        <p:txBody>
          <a:bodyPr/>
          <a:lstStyle/>
          <a:p>
            <a:pPr algn="just"/>
            <a:r>
              <a:rPr lang="nl-NL" sz="1800" dirty="0" smtClean="0"/>
              <a:t>Rondom het diner wordt het meeste aan eten en drinken weggegooid (61%). Voornamelijk huishoudens met kinderen tot 12 jaar gooien dan vaker wat weg (71% en (68%). 65+ (41%) en lage welstand (51%) gooit rondom dit moment relatief minder vaak weg. Alleenstaanden &gt;34 jaar gooit relatief vaker eten en/of drinken weg rondom een ander moment (27%).</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9a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Rondom welk(e) moment(en) heeft u de afgelopen twee dagen eten of drinken weggegooid?</a:t>
            </a:r>
          </a:p>
          <a:p>
            <a:r>
              <a:rPr lang="nl-NL" sz="1000" b="0" dirty="0" smtClean="0">
                <a:solidFill>
                  <a:srgbClr val="000000"/>
                </a:solidFill>
                <a:latin typeface="Calibri" pitchFamily="34" charset="0"/>
              </a:rPr>
              <a:t>BASIS: Alle respondenten die in de afgelopen twee dagen eten of drinken hebben weggegooid (in %, n=830) </a:t>
            </a:r>
            <a:endParaRPr lang="nl-NL" sz="1000" b="0" dirty="0">
              <a:solidFill>
                <a:srgbClr val="000000"/>
              </a:solidFill>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40800" y="1989138"/>
            <a:ext cx="8903200" cy="4162534"/>
          </a:xfrm>
          <a:prstGeom prst="rect">
            <a:avLst/>
          </a:prstGeom>
          <a:noFill/>
          <a:ln w="9525">
            <a:noFill/>
            <a:miter lim="800000"/>
            <a:headEnd/>
            <a:tailEnd/>
          </a:ln>
          <a:effectLst/>
        </p:spPr>
      </p:pic>
      <p:sp>
        <p:nvSpPr>
          <p:cNvPr id="9" name="Rounded Rectangle 8"/>
          <p:cNvSpPr/>
          <p:nvPr/>
        </p:nvSpPr>
        <p:spPr bwMode="auto">
          <a:xfrm>
            <a:off x="4883782" y="3224851"/>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ounded Rectangle 9"/>
          <p:cNvSpPr/>
          <p:nvPr/>
        </p:nvSpPr>
        <p:spPr bwMode="auto">
          <a:xfrm>
            <a:off x="7862640" y="4077072"/>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ounded Rectangle 10"/>
          <p:cNvSpPr/>
          <p:nvPr/>
        </p:nvSpPr>
        <p:spPr bwMode="auto">
          <a:xfrm>
            <a:off x="5327705" y="4917418"/>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3999" cy="792163"/>
          </a:xfrm>
        </p:spPr>
        <p:txBody>
          <a:bodyPr/>
          <a:lstStyle/>
          <a:p>
            <a:pPr algn="just"/>
            <a:r>
              <a:rPr lang="nl-NL" sz="1800" dirty="0" smtClean="0"/>
              <a:t>Het type product dat voornamelijk wordt weggegooid is groente (23%). Ook brood (17%), aardappelen (16%) en fruit (12%) vindt vaker de prullenbak dan andere type producten. Dit heeft uiteraard ook te maken met de frequentie van gebruik. </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9b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Wat heeft u precies weggegooid?</a:t>
            </a:r>
          </a:p>
          <a:p>
            <a:r>
              <a:rPr lang="nl-NL" sz="1000" b="0" dirty="0" smtClean="0">
                <a:solidFill>
                  <a:srgbClr val="000000"/>
                </a:solidFill>
                <a:latin typeface="Calibri" pitchFamily="34" charset="0"/>
              </a:rPr>
              <a:t>BASIS: Alle respondenten die in de afgelopen twee dagen eten of drinken hebben weggegooid (in %, n=830) </a:t>
            </a:r>
            <a:endParaRPr lang="nl-NL" sz="1000" b="0" dirty="0">
              <a:solidFill>
                <a:srgbClr val="000000"/>
              </a:solidFill>
              <a:latin typeface="Calibri"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245049" y="1977263"/>
            <a:ext cx="8898951" cy="4160548"/>
          </a:xfrm>
          <a:prstGeom prst="rect">
            <a:avLst/>
          </a:prstGeom>
          <a:noFill/>
          <a:ln w="9525">
            <a:noFill/>
            <a:miter lim="800000"/>
            <a:headEnd/>
            <a:tailEnd/>
          </a:ln>
          <a:effectLst/>
        </p:spPr>
      </p:pic>
      <p:sp>
        <p:nvSpPr>
          <p:cNvPr id="8" name="Text Box 7"/>
          <p:cNvSpPr txBox="1">
            <a:spLocks noChangeArrowheads="1"/>
          </p:cNvSpPr>
          <p:nvPr/>
        </p:nvSpPr>
        <p:spPr bwMode="auto">
          <a:xfrm>
            <a:off x="6156176" y="3068960"/>
            <a:ext cx="2735412" cy="2139047"/>
          </a:xfrm>
          <a:prstGeom prst="rect">
            <a:avLst/>
          </a:prstGeom>
          <a:solidFill>
            <a:srgbClr val="FC6800"/>
          </a:solidFill>
          <a:ln w="9525" algn="ctr">
            <a:solidFill>
              <a:schemeClr val="tx1"/>
            </a:solidFill>
            <a:miter lim="800000"/>
            <a:headEnd/>
            <a:tailEnd/>
          </a:ln>
        </p:spPr>
        <p:txBody>
          <a:bodyPr wrap="square">
            <a:spAutoFit/>
          </a:bodyPr>
          <a:lstStyle/>
          <a:p>
            <a:pPr eaLnBrk="0" hangingPunct="0">
              <a:spcBef>
                <a:spcPct val="50000"/>
              </a:spcBef>
            </a:pPr>
            <a:r>
              <a:rPr lang="nl-NL" sz="1400" b="1" dirty="0" smtClean="0">
                <a:solidFill>
                  <a:srgbClr val="FFFFFF"/>
                </a:solidFill>
                <a:latin typeface="Calibri" pitchFamily="34" charset="0"/>
              </a:rPr>
              <a:t>40-49 jarigen gooien relatief vaker vleeswaren weg (13%), 18-29 jarigen vaker rijst (8%) en 50-64 jarigen vaker vis (5%).</a:t>
            </a:r>
          </a:p>
          <a:p>
            <a:pPr eaLnBrk="0" hangingPunct="0">
              <a:spcBef>
                <a:spcPct val="50000"/>
              </a:spcBef>
            </a:pPr>
            <a:r>
              <a:rPr lang="nl-NL" sz="1400" b="1" dirty="0" smtClean="0">
                <a:solidFill>
                  <a:srgbClr val="FFFFFF"/>
                </a:solidFill>
                <a:latin typeface="Calibri" pitchFamily="34" charset="0"/>
              </a:rPr>
              <a:t>Alleenstaanden &lt;35 jaar gooien vaker zuivel (drank) weg (16%). 2- persoons huishoudens gooien relatief minder vaak brood weg (13%).</a:t>
            </a:r>
            <a:endParaRPr lang="nl-NL" sz="1400" b="1" dirty="0">
              <a:solidFill>
                <a:srgbClr val="FFFF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3999" cy="792163"/>
          </a:xfrm>
        </p:spPr>
        <p:txBody>
          <a:bodyPr/>
          <a:lstStyle/>
          <a:p>
            <a:pPr algn="just"/>
            <a:r>
              <a:rPr lang="nl-NL" sz="1800" dirty="0" smtClean="0"/>
              <a:t>Groente en aardappelen worden vaak rondom het diner weggegooid. Brood, vleeswaren en zuivel veelal rondom het ontbijt en de lunch. Fruit wordt voornamelijk tussendoor weggegooid.</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9ab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Moment van weggooien x weggegooid product (1) </a:t>
            </a:r>
            <a:endParaRPr lang="nl-NL" sz="1600" dirty="0" smtClean="0">
              <a:latin typeface="Tahoma"/>
            </a:endParaRPr>
          </a:p>
          <a:p>
            <a:r>
              <a:rPr lang="nl-NL" sz="1000" b="0" dirty="0" smtClean="0">
                <a:solidFill>
                  <a:srgbClr val="000000"/>
                </a:solidFill>
                <a:latin typeface="Calibri" pitchFamily="34" charset="0"/>
              </a:rPr>
              <a:t>BASIS: Alle respondenten die in de afgelopen twee dagen eten of drinken hebben weggegooid (in %, n=830) </a:t>
            </a:r>
            <a:endParaRPr lang="nl-NL" sz="1000" b="0" dirty="0">
              <a:solidFill>
                <a:srgbClr val="000000"/>
              </a:solidFill>
              <a:latin typeface="Calibri"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7550" y="1977263"/>
            <a:ext cx="9136450" cy="4271586"/>
          </a:xfrm>
          <a:prstGeom prst="rect">
            <a:avLst/>
          </a:prstGeom>
          <a:noFill/>
          <a:ln w="9525">
            <a:noFill/>
            <a:miter lim="800000"/>
            <a:headEnd/>
            <a:tailEnd/>
          </a:ln>
          <a:effectLst/>
        </p:spPr>
      </p:pic>
      <p:sp>
        <p:nvSpPr>
          <p:cNvPr id="10" name="Rounded Rectangle 9"/>
          <p:cNvSpPr/>
          <p:nvPr/>
        </p:nvSpPr>
        <p:spPr bwMode="auto">
          <a:xfrm>
            <a:off x="4330710" y="2948694"/>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ounded Rectangle 10"/>
          <p:cNvSpPr/>
          <p:nvPr/>
        </p:nvSpPr>
        <p:spPr bwMode="auto">
          <a:xfrm>
            <a:off x="5470205" y="3377251"/>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ounded Rectangle 11"/>
          <p:cNvSpPr/>
          <p:nvPr/>
        </p:nvSpPr>
        <p:spPr bwMode="auto">
          <a:xfrm>
            <a:off x="5002532" y="2192989"/>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ounded Rectangle 12"/>
          <p:cNvSpPr/>
          <p:nvPr/>
        </p:nvSpPr>
        <p:spPr bwMode="auto">
          <a:xfrm>
            <a:off x="4487359" y="4041333"/>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Rounded Rectangle 13"/>
          <p:cNvSpPr/>
          <p:nvPr/>
        </p:nvSpPr>
        <p:spPr bwMode="auto">
          <a:xfrm>
            <a:off x="7946900" y="2481021"/>
            <a:ext cx="944687"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Rounded Rectangle 14"/>
          <p:cNvSpPr/>
          <p:nvPr/>
        </p:nvSpPr>
        <p:spPr bwMode="auto">
          <a:xfrm>
            <a:off x="2820058" y="4388740"/>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Rounded Rectangle 15"/>
          <p:cNvSpPr/>
          <p:nvPr/>
        </p:nvSpPr>
        <p:spPr bwMode="auto">
          <a:xfrm>
            <a:off x="3491880" y="3629658"/>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4000" cy="792163"/>
          </a:xfrm>
        </p:spPr>
        <p:txBody>
          <a:bodyPr/>
          <a:lstStyle/>
          <a:p>
            <a:r>
              <a:rPr lang="nl-NL" sz="1800" dirty="0" smtClean="0"/>
              <a:t>Vis wordt hoofdzakelijk rondom de lunch weggegooid. Overig eten dat wordt weggegooid wordt voornamelijk tussendoor weggegooid. </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9ab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Moment van weggooien x weggegooid product (2) </a:t>
            </a:r>
            <a:endParaRPr lang="nl-NL" sz="1600" dirty="0" smtClean="0">
              <a:latin typeface="Tahoma"/>
            </a:endParaRPr>
          </a:p>
          <a:p>
            <a:r>
              <a:rPr lang="nl-NL" sz="1000" b="0" dirty="0" smtClean="0">
                <a:solidFill>
                  <a:srgbClr val="000000"/>
                </a:solidFill>
                <a:latin typeface="Calibri" pitchFamily="34" charset="0"/>
              </a:rPr>
              <a:t>BASIS: Alle respondenten die in de afgelopen twee dagen eten of drinken hebben weggegooid (in %, n=830) </a:t>
            </a:r>
            <a:endParaRPr lang="nl-NL" sz="1000" b="0" dirty="0">
              <a:solidFill>
                <a:srgbClr val="000000"/>
              </a:solidFill>
              <a:latin typeface="Calibri"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7550" y="1977263"/>
            <a:ext cx="9136450" cy="4271586"/>
          </a:xfrm>
          <a:prstGeom prst="rect">
            <a:avLst/>
          </a:prstGeom>
          <a:noFill/>
          <a:ln w="9525">
            <a:noFill/>
            <a:miter lim="800000"/>
            <a:headEnd/>
            <a:tailEnd/>
          </a:ln>
          <a:effectLst/>
        </p:spPr>
      </p:pic>
      <p:sp>
        <p:nvSpPr>
          <p:cNvPr id="11" name="Rounded Rectangle 10"/>
          <p:cNvSpPr/>
          <p:nvPr/>
        </p:nvSpPr>
        <p:spPr bwMode="auto">
          <a:xfrm>
            <a:off x="2230603" y="3033335"/>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ounded Rectangle 11"/>
          <p:cNvSpPr/>
          <p:nvPr/>
        </p:nvSpPr>
        <p:spPr bwMode="auto">
          <a:xfrm>
            <a:off x="3826654" y="4869160"/>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3999" cy="792163"/>
          </a:xfrm>
        </p:spPr>
        <p:txBody>
          <a:bodyPr/>
          <a:lstStyle/>
          <a:p>
            <a:r>
              <a:rPr lang="nl-NL" sz="1800" dirty="0" smtClean="0"/>
              <a:t>Producten worden voornamelijk weggegooid omdat deze te lang bewaard zijn (33%) of omdat er teveel van gekookt/ bereid was (31%). </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10a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Wat was de reden of wat waren redenen dat u in de afgelopen twee dagen dit product of deze producten heeft weggegooid?</a:t>
            </a:r>
          </a:p>
          <a:p>
            <a:r>
              <a:rPr lang="nl-NL" sz="1000" b="0" dirty="0" smtClean="0">
                <a:solidFill>
                  <a:srgbClr val="000000"/>
                </a:solidFill>
                <a:latin typeface="Calibri" pitchFamily="34" charset="0"/>
              </a:rPr>
              <a:t>BASIS: Alle respondenten die in de afgelopen twee dagen eten of drinken hebben weggegooid (in %, n=830) </a:t>
            </a:r>
            <a:endParaRPr lang="nl-NL" sz="1000" b="0" dirty="0">
              <a:solidFill>
                <a:srgbClr val="000000"/>
              </a:solidFill>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45050" y="1977263"/>
            <a:ext cx="8898950" cy="4160547"/>
          </a:xfrm>
          <a:prstGeom prst="rect">
            <a:avLst/>
          </a:prstGeom>
          <a:noFill/>
          <a:ln w="9525">
            <a:noFill/>
            <a:miter lim="800000"/>
            <a:headEnd/>
            <a:tailEnd/>
          </a:ln>
          <a:effectLst/>
        </p:spPr>
      </p:pic>
      <p:sp>
        <p:nvSpPr>
          <p:cNvPr id="9" name="Text Box 7"/>
          <p:cNvSpPr txBox="1">
            <a:spLocks noChangeArrowheads="1"/>
          </p:cNvSpPr>
          <p:nvPr/>
        </p:nvSpPr>
        <p:spPr bwMode="auto">
          <a:xfrm>
            <a:off x="5940152" y="3707596"/>
            <a:ext cx="2735412" cy="1277273"/>
          </a:xfrm>
          <a:prstGeom prst="rect">
            <a:avLst/>
          </a:prstGeom>
          <a:solidFill>
            <a:srgbClr val="FC6800"/>
          </a:solidFill>
          <a:ln w="9525" algn="ctr">
            <a:solidFill>
              <a:schemeClr val="tx1"/>
            </a:solidFill>
            <a:miter lim="800000"/>
            <a:headEnd/>
            <a:tailEnd/>
          </a:ln>
        </p:spPr>
        <p:txBody>
          <a:bodyPr wrap="square">
            <a:spAutoFit/>
          </a:bodyPr>
          <a:lstStyle/>
          <a:p>
            <a:pPr eaLnBrk="0" hangingPunct="0">
              <a:spcBef>
                <a:spcPct val="50000"/>
              </a:spcBef>
            </a:pPr>
            <a:r>
              <a:rPr lang="nl-NL" sz="1400" b="1" dirty="0" smtClean="0">
                <a:solidFill>
                  <a:srgbClr val="FFFFFF"/>
                </a:solidFill>
                <a:latin typeface="Calibri" pitchFamily="34" charset="0"/>
              </a:rPr>
              <a:t>8% geeft aan het product op verkeerde wijze bewaard te hebben.</a:t>
            </a:r>
          </a:p>
          <a:p>
            <a:pPr eaLnBrk="0" hangingPunct="0">
              <a:spcBef>
                <a:spcPct val="50000"/>
              </a:spcBef>
            </a:pPr>
            <a:r>
              <a:rPr lang="nl-NL" sz="1400" b="1" dirty="0" smtClean="0">
                <a:solidFill>
                  <a:srgbClr val="FFFFFF"/>
                </a:solidFill>
                <a:latin typeface="Calibri" pitchFamily="34" charset="0"/>
              </a:rPr>
              <a:t>7% geeft aan teveel stuks ingekocht te hebben.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25"/>
            <a:ext cx="9144000" cy="792163"/>
          </a:xfrm>
        </p:spPr>
        <p:txBody>
          <a:bodyPr/>
          <a:lstStyle/>
          <a:p>
            <a:pPr algn="just"/>
            <a:r>
              <a:rPr lang="nl-NL" sz="1800" dirty="0" smtClean="0"/>
              <a:t>De reden van product te lang bewaard/ houdbaarheidstermijn verstreken wordt relatief vaker door 65+ genoemd (45%). 65+ geeft ook relatief vaker aan teveel stuks ingekocht te hebben (16%). 18-29 jarigen geven vaker aan teveel van het product in een verpakking te hebben (15%) en het product weggegooid te hebben omdat het niet lekker was (13%).</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10b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Wat was de reden of wat waren redenen dat u in de afgelopen twee dagen dit product of deze producten heeft weggegooid?</a:t>
            </a:r>
          </a:p>
          <a:p>
            <a:r>
              <a:rPr lang="nl-NL" sz="1000" b="0" dirty="0" smtClean="0">
                <a:solidFill>
                  <a:srgbClr val="000000"/>
                </a:solidFill>
                <a:latin typeface="Calibri" pitchFamily="34" charset="0"/>
              </a:rPr>
              <a:t>BASIS: Alle respondenten die in de afgelopen twee dagen eten of drinken hebben weggegooid omdat het te lang bewaard was (in %, n=276) </a:t>
            </a:r>
            <a:endParaRPr lang="nl-NL" sz="1000" b="0" dirty="0">
              <a:solidFill>
                <a:srgbClr val="000000"/>
              </a:solidFill>
              <a:latin typeface="Calibri"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238499" y="1974752"/>
            <a:ext cx="8905501" cy="4163610"/>
          </a:xfrm>
          <a:prstGeom prst="rect">
            <a:avLst/>
          </a:prstGeom>
          <a:noFill/>
          <a:ln w="9525">
            <a:noFill/>
            <a:miter lim="800000"/>
            <a:headEnd/>
            <a:tailEnd/>
          </a:ln>
          <a:effectLst/>
        </p:spPr>
      </p:pic>
      <p:sp>
        <p:nvSpPr>
          <p:cNvPr id="8" name="Rounded Rectangle 7"/>
          <p:cNvSpPr/>
          <p:nvPr/>
        </p:nvSpPr>
        <p:spPr bwMode="auto">
          <a:xfrm>
            <a:off x="8423915" y="2312497"/>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ounded Rectangle 9"/>
          <p:cNvSpPr/>
          <p:nvPr/>
        </p:nvSpPr>
        <p:spPr bwMode="auto">
          <a:xfrm>
            <a:off x="5459088" y="5048801"/>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ounded Rectangle 10"/>
          <p:cNvSpPr/>
          <p:nvPr/>
        </p:nvSpPr>
        <p:spPr bwMode="auto">
          <a:xfrm>
            <a:off x="5651362" y="3765290"/>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ounded Rectangle 11"/>
          <p:cNvSpPr/>
          <p:nvPr/>
        </p:nvSpPr>
        <p:spPr bwMode="auto">
          <a:xfrm>
            <a:off x="5675112" y="4820144"/>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Text Box 7"/>
          <p:cNvSpPr txBox="1">
            <a:spLocks noChangeArrowheads="1"/>
          </p:cNvSpPr>
          <p:nvPr/>
        </p:nvSpPr>
        <p:spPr bwMode="auto">
          <a:xfrm>
            <a:off x="6912639" y="3340641"/>
            <a:ext cx="1943324" cy="1923604"/>
          </a:xfrm>
          <a:prstGeom prst="rect">
            <a:avLst/>
          </a:prstGeom>
          <a:solidFill>
            <a:srgbClr val="FC6800"/>
          </a:solidFill>
          <a:ln w="9525" algn="ctr">
            <a:solidFill>
              <a:schemeClr val="tx1"/>
            </a:solidFill>
            <a:miter lim="800000"/>
            <a:headEnd/>
            <a:tailEnd/>
          </a:ln>
        </p:spPr>
        <p:txBody>
          <a:bodyPr wrap="square">
            <a:spAutoFit/>
          </a:bodyPr>
          <a:lstStyle/>
          <a:p>
            <a:pPr eaLnBrk="0" hangingPunct="0">
              <a:spcBef>
                <a:spcPct val="50000"/>
              </a:spcBef>
            </a:pPr>
            <a:r>
              <a:rPr lang="nl-NL" sz="1400" b="1" dirty="0" smtClean="0">
                <a:solidFill>
                  <a:srgbClr val="FFFFFF"/>
                </a:solidFill>
                <a:latin typeface="Calibri" pitchFamily="34" charset="0"/>
              </a:rPr>
              <a:t>Alleenstaanden &gt;34 jaar hebben relatief vaker het product te lang bewaard (44%).</a:t>
            </a:r>
          </a:p>
          <a:p>
            <a:pPr eaLnBrk="0" hangingPunct="0">
              <a:spcBef>
                <a:spcPct val="50000"/>
              </a:spcBef>
            </a:pPr>
            <a:r>
              <a:rPr lang="nl-NL" sz="1400" b="1" dirty="0" smtClean="0">
                <a:solidFill>
                  <a:srgbClr val="FFFFFF"/>
                </a:solidFill>
                <a:latin typeface="Calibri" pitchFamily="34" charset="0"/>
              </a:rPr>
              <a:t>Alleenstaanden &lt;35 jaar vonden relatief vaker het product niet lekker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7424" y="1977263"/>
            <a:ext cx="8899075" cy="4160606"/>
          </a:xfrm>
          <a:prstGeom prst="rect">
            <a:avLst/>
          </a:prstGeom>
          <a:noFill/>
          <a:ln w="9525">
            <a:noFill/>
            <a:miter lim="800000"/>
            <a:headEnd/>
            <a:tailEnd/>
          </a:ln>
          <a:effectLst/>
        </p:spPr>
      </p:pic>
      <p:sp>
        <p:nvSpPr>
          <p:cNvPr id="2" name="Title 1"/>
          <p:cNvSpPr>
            <a:spLocks noGrp="1"/>
          </p:cNvSpPr>
          <p:nvPr>
            <p:ph type="title"/>
          </p:nvPr>
        </p:nvSpPr>
        <p:spPr>
          <a:xfrm>
            <a:off x="0" y="369000"/>
            <a:ext cx="9143999" cy="792163"/>
          </a:xfrm>
        </p:spPr>
        <p:txBody>
          <a:bodyPr/>
          <a:lstStyle/>
          <a:p>
            <a:pPr algn="just"/>
            <a:r>
              <a:rPr lang="nl-NL" sz="1800" dirty="0" smtClean="0"/>
              <a:t>De meest genoemde reden waarom producten te lang bewaard zijn is omdat men vergat het in huis te hebben (45%). 50-64 jarigen (50%) en 2-persoons huishoudens (59%) noemen relatief vaker deze reden. 40-49 jarigen (41%) en gezinnen met oudere kinderen 6-12 (35%) en 13-17 jaar (42%) kopen relatief  vaker teveel van het product in. </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10b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Wat is de reden geweest dat u het product of de producten te lang bewaard heeft?</a:t>
            </a:r>
          </a:p>
          <a:p>
            <a:r>
              <a:rPr lang="nl-NL" sz="1000" dirty="0" smtClean="0">
                <a:solidFill>
                  <a:srgbClr val="000000"/>
                </a:solidFill>
                <a:latin typeface="Calibri" pitchFamily="34" charset="0"/>
              </a:rPr>
              <a:t>BASIS: Alle respondenten die in de afgelopen twee dagen eten of drinken hebben weggegooid omdat het te lang bewaard was (in %, n=276) </a:t>
            </a:r>
            <a:endParaRPr lang="nl-NL" sz="1000" dirty="0">
              <a:solidFill>
                <a:srgbClr val="000000"/>
              </a:solidFill>
              <a:latin typeface="Calibri" pitchFamily="34" charset="0"/>
            </a:endParaRPr>
          </a:p>
        </p:txBody>
      </p:sp>
      <p:sp>
        <p:nvSpPr>
          <p:cNvPr id="10" name="Rounded Rectangle 9"/>
          <p:cNvSpPr/>
          <p:nvPr/>
        </p:nvSpPr>
        <p:spPr bwMode="auto">
          <a:xfrm>
            <a:off x="8148650" y="2204864"/>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Text Box 7"/>
          <p:cNvSpPr txBox="1">
            <a:spLocks noChangeArrowheads="1"/>
          </p:cNvSpPr>
          <p:nvPr/>
        </p:nvSpPr>
        <p:spPr bwMode="auto">
          <a:xfrm>
            <a:off x="6228184" y="3492296"/>
            <a:ext cx="2734654" cy="1169551"/>
          </a:xfrm>
          <a:prstGeom prst="rect">
            <a:avLst/>
          </a:prstGeom>
          <a:solidFill>
            <a:srgbClr val="FC6800"/>
          </a:solidFill>
          <a:ln w="9525" algn="ctr">
            <a:solidFill>
              <a:schemeClr val="tx1"/>
            </a:solidFill>
            <a:miter lim="800000"/>
            <a:headEnd/>
            <a:tailEnd/>
          </a:ln>
        </p:spPr>
        <p:txBody>
          <a:bodyPr wrap="square">
            <a:spAutoFit/>
          </a:bodyPr>
          <a:lstStyle/>
          <a:p>
            <a:pPr eaLnBrk="0" hangingPunct="0">
              <a:spcBef>
                <a:spcPct val="50000"/>
              </a:spcBef>
            </a:pPr>
            <a:r>
              <a:rPr lang="nl-NL" sz="1400" b="1" dirty="0" smtClean="0">
                <a:solidFill>
                  <a:srgbClr val="FFFFFF"/>
                </a:solidFill>
                <a:latin typeface="Calibri" pitchFamily="34" charset="0"/>
              </a:rPr>
              <a:t>Hoge welstand koopt relatief vaker teveel van het product in (35%). Daarnaast vergeet deze groep ook relatief vaker het product in huis te hebben (54%).</a:t>
            </a:r>
          </a:p>
        </p:txBody>
      </p:sp>
      <p:sp>
        <p:nvSpPr>
          <p:cNvPr id="14" name="Rounded Rectangle 13"/>
          <p:cNvSpPr/>
          <p:nvPr/>
        </p:nvSpPr>
        <p:spPr bwMode="auto">
          <a:xfrm>
            <a:off x="6444208" y="2852936"/>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srcRect/>
          <a:stretch>
            <a:fillRect/>
          </a:stretch>
        </p:blipFill>
        <p:spPr bwMode="auto">
          <a:xfrm>
            <a:off x="3425" y="1971835"/>
            <a:ext cx="8457007" cy="3953925"/>
          </a:xfrm>
          <a:prstGeom prst="rect">
            <a:avLst/>
          </a:prstGeom>
          <a:noFill/>
          <a:ln w="9525">
            <a:noFill/>
            <a:miter lim="800000"/>
            <a:headEnd/>
            <a:tailEnd/>
          </a:ln>
          <a:effectLst/>
        </p:spPr>
      </p:pic>
      <p:sp>
        <p:nvSpPr>
          <p:cNvPr id="2" name="Title 1"/>
          <p:cNvSpPr>
            <a:spLocks noGrp="1"/>
          </p:cNvSpPr>
          <p:nvPr>
            <p:ph type="title"/>
          </p:nvPr>
        </p:nvSpPr>
        <p:spPr>
          <a:xfrm>
            <a:off x="3426" y="333375"/>
            <a:ext cx="9140574" cy="792163"/>
          </a:xfrm>
        </p:spPr>
        <p:txBody>
          <a:bodyPr/>
          <a:lstStyle/>
          <a:p>
            <a:pPr algn="just"/>
            <a:r>
              <a:rPr lang="nl-NL" sz="1800" dirty="0" smtClean="0"/>
              <a:t>71% geeft aan zich volledig bewust te zijn van de eigen voedselverspilling. De 40-49 (76%) en 50-64 jarigen (77%) geven dit relatief vaker aan. 65+ geeft relatief vaker aan zich niet volledig bewust te zijn van de eigen voedselverspilling (18%).</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11</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ben mij volledig bewust van mijn eigen voedselverspilling</a:t>
            </a:r>
          </a:p>
          <a:p>
            <a:r>
              <a:rPr lang="nl-NL" sz="1000" b="0" dirty="0" smtClean="0">
                <a:solidFill>
                  <a:srgbClr val="000000"/>
                </a:solidFill>
                <a:latin typeface="Calibri" pitchFamily="34" charset="0"/>
              </a:rPr>
              <a:t>BASIS: Alle respondenten(in %, n=2.173) </a:t>
            </a:r>
            <a:endParaRPr lang="nl-NL" sz="1000" b="0" dirty="0">
              <a:solidFill>
                <a:srgbClr val="000000"/>
              </a:solidFill>
              <a:latin typeface="Calibri" pitchFamily="34" charset="0"/>
            </a:endParaRPr>
          </a:p>
        </p:txBody>
      </p:sp>
      <p:sp>
        <p:nvSpPr>
          <p:cNvPr id="20" name="TextBox 19"/>
          <p:cNvSpPr txBox="1"/>
          <p:nvPr/>
        </p:nvSpPr>
        <p:spPr>
          <a:xfrm>
            <a:off x="8130458" y="1816489"/>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1" name="TextBox 20"/>
          <p:cNvSpPr txBox="1"/>
          <p:nvPr/>
        </p:nvSpPr>
        <p:spPr>
          <a:xfrm>
            <a:off x="8117193" y="2474622"/>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22" name="TextBox 21"/>
          <p:cNvSpPr txBox="1"/>
          <p:nvPr/>
        </p:nvSpPr>
        <p:spPr>
          <a:xfrm>
            <a:off x="8117193" y="2828410"/>
            <a:ext cx="611560" cy="307777"/>
          </a:xfrm>
          <a:prstGeom prst="rect">
            <a:avLst/>
          </a:prstGeom>
          <a:noFill/>
        </p:spPr>
        <p:txBody>
          <a:bodyPr wrap="square" rtlCol="0">
            <a:spAutoFit/>
          </a:bodyPr>
          <a:lstStyle/>
          <a:p>
            <a:r>
              <a:rPr lang="en-US" sz="1400" dirty="0" smtClean="0">
                <a:latin typeface="+mj-lt"/>
              </a:rPr>
              <a:t>10%</a:t>
            </a:r>
            <a:endParaRPr lang="en-US" sz="1400" dirty="0">
              <a:latin typeface="+mj-lt"/>
            </a:endParaRPr>
          </a:p>
        </p:txBody>
      </p:sp>
      <p:sp>
        <p:nvSpPr>
          <p:cNvPr id="23" name="TextBox 22"/>
          <p:cNvSpPr txBox="1"/>
          <p:nvPr/>
        </p:nvSpPr>
        <p:spPr>
          <a:xfrm>
            <a:off x="8650983" y="1816002"/>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4" name="TextBox 23"/>
          <p:cNvSpPr txBox="1"/>
          <p:nvPr/>
        </p:nvSpPr>
        <p:spPr>
          <a:xfrm>
            <a:off x="8110673" y="2111904"/>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25" name="TextBox 24"/>
          <p:cNvSpPr txBox="1"/>
          <p:nvPr/>
        </p:nvSpPr>
        <p:spPr>
          <a:xfrm>
            <a:off x="8673343" y="2472647"/>
            <a:ext cx="611560" cy="307777"/>
          </a:xfrm>
          <a:prstGeom prst="rect">
            <a:avLst/>
          </a:prstGeom>
          <a:noFill/>
        </p:spPr>
        <p:txBody>
          <a:bodyPr wrap="square" rtlCol="0">
            <a:spAutoFit/>
          </a:bodyPr>
          <a:lstStyle/>
          <a:p>
            <a:r>
              <a:rPr lang="en-US" sz="1400" dirty="0" smtClean="0">
                <a:latin typeface="+mj-lt"/>
              </a:rPr>
              <a:t>72%</a:t>
            </a:r>
            <a:endParaRPr lang="en-US" sz="1400" dirty="0">
              <a:latin typeface="+mj-lt"/>
            </a:endParaRPr>
          </a:p>
        </p:txBody>
      </p:sp>
      <p:sp>
        <p:nvSpPr>
          <p:cNvPr id="26" name="TextBox 25"/>
          <p:cNvSpPr txBox="1"/>
          <p:nvPr/>
        </p:nvSpPr>
        <p:spPr>
          <a:xfrm>
            <a:off x="8673343" y="2826435"/>
            <a:ext cx="611560" cy="307777"/>
          </a:xfrm>
          <a:prstGeom prst="rect">
            <a:avLst/>
          </a:prstGeom>
          <a:noFill/>
        </p:spPr>
        <p:txBody>
          <a:bodyPr wrap="square" rtlCol="0">
            <a:spAutoFit/>
          </a:bodyPr>
          <a:lstStyle/>
          <a:p>
            <a:r>
              <a:rPr lang="en-US" sz="1400" dirty="0" smtClean="0">
                <a:latin typeface="+mj-lt"/>
              </a:rPr>
              <a:t>71%</a:t>
            </a:r>
            <a:endParaRPr lang="en-US" sz="1400" dirty="0">
              <a:latin typeface="+mj-lt"/>
            </a:endParaRPr>
          </a:p>
        </p:txBody>
      </p:sp>
      <p:sp>
        <p:nvSpPr>
          <p:cNvPr id="27" name="TextBox 26"/>
          <p:cNvSpPr txBox="1"/>
          <p:nvPr/>
        </p:nvSpPr>
        <p:spPr>
          <a:xfrm>
            <a:off x="8666823" y="2109929"/>
            <a:ext cx="611560" cy="307777"/>
          </a:xfrm>
          <a:prstGeom prst="rect">
            <a:avLst/>
          </a:prstGeom>
          <a:noFill/>
        </p:spPr>
        <p:txBody>
          <a:bodyPr wrap="square" rtlCol="0">
            <a:spAutoFit/>
          </a:bodyPr>
          <a:lstStyle/>
          <a:p>
            <a:r>
              <a:rPr lang="en-US" sz="1400" dirty="0" smtClean="0">
                <a:latin typeface="+mj-lt"/>
              </a:rPr>
              <a:t>71%</a:t>
            </a:r>
            <a:endParaRPr lang="en-US" sz="1400" dirty="0">
              <a:latin typeface="+mj-lt"/>
            </a:endParaRPr>
          </a:p>
        </p:txBody>
      </p:sp>
      <p:sp>
        <p:nvSpPr>
          <p:cNvPr id="28" name="TextBox 27"/>
          <p:cNvSpPr txBox="1"/>
          <p:nvPr/>
        </p:nvSpPr>
        <p:spPr>
          <a:xfrm>
            <a:off x="8115218" y="3909522"/>
            <a:ext cx="611560" cy="307777"/>
          </a:xfrm>
          <a:prstGeom prst="rect">
            <a:avLst/>
          </a:prstGeom>
          <a:noFill/>
        </p:spPr>
        <p:txBody>
          <a:bodyPr wrap="square" rtlCol="0">
            <a:spAutoFit/>
          </a:bodyPr>
          <a:lstStyle/>
          <a:p>
            <a:r>
              <a:rPr lang="en-US" sz="1400" dirty="0" smtClean="0">
                <a:latin typeface="+mj-lt"/>
              </a:rPr>
              <a:t>8%</a:t>
            </a:r>
            <a:endParaRPr lang="en-US" sz="1400" dirty="0">
              <a:latin typeface="+mj-lt"/>
            </a:endParaRPr>
          </a:p>
        </p:txBody>
      </p:sp>
      <p:sp>
        <p:nvSpPr>
          <p:cNvPr id="29" name="TextBox 28"/>
          <p:cNvSpPr txBox="1"/>
          <p:nvPr/>
        </p:nvSpPr>
        <p:spPr>
          <a:xfrm>
            <a:off x="8115218" y="4263310"/>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30" name="TextBox 29"/>
          <p:cNvSpPr txBox="1"/>
          <p:nvPr/>
        </p:nvSpPr>
        <p:spPr>
          <a:xfrm>
            <a:off x="8108698" y="3546804"/>
            <a:ext cx="611560" cy="307777"/>
          </a:xfrm>
          <a:prstGeom prst="rect">
            <a:avLst/>
          </a:prstGeom>
          <a:noFill/>
        </p:spPr>
        <p:txBody>
          <a:bodyPr wrap="square" rtlCol="0">
            <a:spAutoFit/>
          </a:bodyPr>
          <a:lstStyle/>
          <a:p>
            <a:r>
              <a:rPr lang="en-US" sz="1400" dirty="0" smtClean="0">
                <a:latin typeface="+mj-lt"/>
              </a:rPr>
              <a:t>10%</a:t>
            </a:r>
            <a:endParaRPr lang="en-US" sz="1400" dirty="0">
              <a:latin typeface="+mj-lt"/>
            </a:endParaRPr>
          </a:p>
        </p:txBody>
      </p:sp>
      <p:sp>
        <p:nvSpPr>
          <p:cNvPr id="31" name="TextBox 30"/>
          <p:cNvSpPr txBox="1"/>
          <p:nvPr/>
        </p:nvSpPr>
        <p:spPr>
          <a:xfrm>
            <a:off x="8671368" y="3907547"/>
            <a:ext cx="611560" cy="307777"/>
          </a:xfrm>
          <a:prstGeom prst="rect">
            <a:avLst/>
          </a:prstGeom>
          <a:noFill/>
        </p:spPr>
        <p:txBody>
          <a:bodyPr wrap="square" rtlCol="0">
            <a:spAutoFit/>
          </a:bodyPr>
          <a:lstStyle/>
          <a:p>
            <a:r>
              <a:rPr lang="en-US" sz="1400" dirty="0" smtClean="0">
                <a:latin typeface="+mj-lt"/>
              </a:rPr>
              <a:t>65%</a:t>
            </a:r>
            <a:endParaRPr lang="en-US" sz="1400" dirty="0">
              <a:latin typeface="+mj-lt"/>
            </a:endParaRPr>
          </a:p>
        </p:txBody>
      </p:sp>
      <p:sp>
        <p:nvSpPr>
          <p:cNvPr id="32" name="TextBox 31"/>
          <p:cNvSpPr txBox="1"/>
          <p:nvPr/>
        </p:nvSpPr>
        <p:spPr>
          <a:xfrm>
            <a:off x="8671368" y="4261335"/>
            <a:ext cx="611560" cy="307777"/>
          </a:xfrm>
          <a:prstGeom prst="rect">
            <a:avLst/>
          </a:prstGeom>
          <a:noFill/>
        </p:spPr>
        <p:txBody>
          <a:bodyPr wrap="square" rtlCol="0">
            <a:spAutoFit/>
          </a:bodyPr>
          <a:lstStyle/>
          <a:p>
            <a:r>
              <a:rPr lang="en-US" sz="1400" dirty="0" smtClean="0">
                <a:latin typeface="+mj-lt"/>
              </a:rPr>
              <a:t>76%</a:t>
            </a:r>
            <a:endParaRPr lang="en-US" sz="1400" dirty="0">
              <a:latin typeface="+mj-lt"/>
            </a:endParaRPr>
          </a:p>
        </p:txBody>
      </p:sp>
      <p:sp>
        <p:nvSpPr>
          <p:cNvPr id="33" name="TextBox 32"/>
          <p:cNvSpPr txBox="1"/>
          <p:nvPr/>
        </p:nvSpPr>
        <p:spPr>
          <a:xfrm>
            <a:off x="8664848" y="3544829"/>
            <a:ext cx="611560" cy="307777"/>
          </a:xfrm>
          <a:prstGeom prst="rect">
            <a:avLst/>
          </a:prstGeom>
          <a:noFill/>
        </p:spPr>
        <p:txBody>
          <a:bodyPr wrap="square" rtlCol="0">
            <a:spAutoFit/>
          </a:bodyPr>
          <a:lstStyle/>
          <a:p>
            <a:r>
              <a:rPr lang="en-US" sz="1400" dirty="0" smtClean="0">
                <a:latin typeface="+mj-lt"/>
              </a:rPr>
              <a:t>65%</a:t>
            </a:r>
            <a:endParaRPr lang="en-US" sz="1400" dirty="0">
              <a:latin typeface="+mj-lt"/>
            </a:endParaRPr>
          </a:p>
        </p:txBody>
      </p:sp>
      <p:sp>
        <p:nvSpPr>
          <p:cNvPr id="34" name="TextBox 33"/>
          <p:cNvSpPr txBox="1"/>
          <p:nvPr/>
        </p:nvSpPr>
        <p:spPr>
          <a:xfrm>
            <a:off x="8127093" y="4966397"/>
            <a:ext cx="611560" cy="307777"/>
          </a:xfrm>
          <a:prstGeom prst="rect">
            <a:avLst/>
          </a:prstGeom>
          <a:noFill/>
        </p:spPr>
        <p:txBody>
          <a:bodyPr wrap="square" rtlCol="0">
            <a:spAutoFit/>
          </a:bodyPr>
          <a:lstStyle/>
          <a:p>
            <a:r>
              <a:rPr lang="en-US" sz="1400" dirty="0" smtClean="0">
                <a:latin typeface="+mj-lt"/>
              </a:rPr>
              <a:t>18%</a:t>
            </a:r>
            <a:endParaRPr lang="en-US" sz="1400" dirty="0">
              <a:latin typeface="+mj-lt"/>
            </a:endParaRPr>
          </a:p>
        </p:txBody>
      </p:sp>
      <p:sp>
        <p:nvSpPr>
          <p:cNvPr id="35" name="TextBox 34"/>
          <p:cNvSpPr txBox="1"/>
          <p:nvPr/>
        </p:nvSpPr>
        <p:spPr>
          <a:xfrm>
            <a:off x="8120573" y="4603679"/>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36" name="TextBox 35"/>
          <p:cNvSpPr txBox="1"/>
          <p:nvPr/>
        </p:nvSpPr>
        <p:spPr>
          <a:xfrm>
            <a:off x="8671368" y="4976297"/>
            <a:ext cx="611560" cy="307777"/>
          </a:xfrm>
          <a:prstGeom prst="rect">
            <a:avLst/>
          </a:prstGeom>
          <a:noFill/>
        </p:spPr>
        <p:txBody>
          <a:bodyPr wrap="square" rtlCol="0">
            <a:spAutoFit/>
          </a:bodyPr>
          <a:lstStyle/>
          <a:p>
            <a:r>
              <a:rPr lang="en-US" sz="1400" dirty="0" smtClean="0">
                <a:latin typeface="+mj-lt"/>
              </a:rPr>
              <a:t>69%</a:t>
            </a:r>
            <a:endParaRPr lang="en-US" sz="1400" dirty="0">
              <a:latin typeface="+mj-lt"/>
            </a:endParaRPr>
          </a:p>
        </p:txBody>
      </p:sp>
      <p:sp>
        <p:nvSpPr>
          <p:cNvPr id="37" name="TextBox 36"/>
          <p:cNvSpPr txBox="1"/>
          <p:nvPr/>
        </p:nvSpPr>
        <p:spPr>
          <a:xfrm>
            <a:off x="8676723" y="4601704"/>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38" name="Text Box 11"/>
          <p:cNvSpPr txBox="1">
            <a:spLocks noChangeArrowheads="1"/>
          </p:cNvSpPr>
          <p:nvPr/>
        </p:nvSpPr>
        <p:spPr bwMode="auto">
          <a:xfrm>
            <a:off x="3730625" y="5954129"/>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39" name="TextBox 38"/>
          <p:cNvSpPr txBox="1"/>
          <p:nvPr/>
        </p:nvSpPr>
        <p:spPr>
          <a:xfrm>
            <a:off x="2174260" y="5580217"/>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40" name="TextBox 39"/>
          <p:cNvSpPr txBox="1"/>
          <p:nvPr/>
        </p:nvSpPr>
        <p:spPr>
          <a:xfrm>
            <a:off x="4817080" y="5578062"/>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11</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ben mij volledig bewust van mijn eigen voedselverspilling</a:t>
            </a:r>
          </a:p>
          <a:p>
            <a:r>
              <a:rPr lang="nl-NL" sz="1000" b="0" dirty="0" smtClean="0">
                <a:solidFill>
                  <a:srgbClr val="000000"/>
                </a:solidFill>
                <a:latin typeface="Calibri" pitchFamily="34" charset="0"/>
              </a:rPr>
              <a:t>BASIS: Alle respondenten(in %, n=2.173) </a:t>
            </a:r>
            <a:endParaRPr lang="nl-NL" sz="1000" b="0" dirty="0">
              <a:solidFill>
                <a:srgbClr val="000000"/>
              </a:solidFill>
              <a:latin typeface="Calibri" pitchFamily="34" charset="0"/>
            </a:endParaRPr>
          </a:p>
        </p:txBody>
      </p:sp>
      <p:pic>
        <p:nvPicPr>
          <p:cNvPr id="22" name="Picture 2"/>
          <p:cNvPicPr>
            <a:picLocks noChangeAspect="1" noChangeArrowheads="1"/>
          </p:cNvPicPr>
          <p:nvPr/>
        </p:nvPicPr>
        <p:blipFill>
          <a:blip r:embed="rId2" cstate="print"/>
          <a:srcRect/>
          <a:stretch>
            <a:fillRect/>
          </a:stretch>
        </p:blipFill>
        <p:spPr bwMode="auto">
          <a:xfrm>
            <a:off x="7550" y="1971370"/>
            <a:ext cx="8524890" cy="3985662"/>
          </a:xfrm>
          <a:prstGeom prst="rect">
            <a:avLst/>
          </a:prstGeom>
          <a:noFill/>
          <a:ln w="9525">
            <a:noFill/>
            <a:miter lim="800000"/>
            <a:headEnd/>
            <a:tailEnd/>
          </a:ln>
          <a:effectLst/>
        </p:spPr>
      </p:pic>
      <p:sp>
        <p:nvSpPr>
          <p:cNvPr id="23" name="TextBox 22"/>
          <p:cNvSpPr txBox="1"/>
          <p:nvPr/>
        </p:nvSpPr>
        <p:spPr>
          <a:xfrm>
            <a:off x="8201708" y="1773303"/>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4" name="TextBox 23"/>
          <p:cNvSpPr txBox="1"/>
          <p:nvPr/>
        </p:nvSpPr>
        <p:spPr>
          <a:xfrm>
            <a:off x="8188443" y="2605247"/>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25" name="TextBox 24"/>
          <p:cNvSpPr txBox="1"/>
          <p:nvPr/>
        </p:nvSpPr>
        <p:spPr>
          <a:xfrm>
            <a:off x="8188443" y="2864035"/>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26" name="TextBox 25"/>
          <p:cNvSpPr txBox="1"/>
          <p:nvPr/>
        </p:nvSpPr>
        <p:spPr>
          <a:xfrm>
            <a:off x="8662858" y="1772816"/>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7" name="TextBox 26"/>
          <p:cNvSpPr txBox="1"/>
          <p:nvPr/>
        </p:nvSpPr>
        <p:spPr>
          <a:xfrm>
            <a:off x="8181923" y="2337529"/>
            <a:ext cx="611560" cy="307777"/>
          </a:xfrm>
          <a:prstGeom prst="rect">
            <a:avLst/>
          </a:prstGeom>
          <a:noFill/>
        </p:spPr>
        <p:txBody>
          <a:bodyPr wrap="square" rtlCol="0">
            <a:spAutoFit/>
          </a:bodyPr>
          <a:lstStyle/>
          <a:p>
            <a:r>
              <a:rPr lang="en-US" sz="1400" dirty="0" smtClean="0">
                <a:latin typeface="+mj-lt"/>
              </a:rPr>
              <a:t>8%</a:t>
            </a:r>
            <a:endParaRPr lang="en-US" sz="1400" dirty="0">
              <a:latin typeface="+mj-lt"/>
            </a:endParaRPr>
          </a:p>
        </p:txBody>
      </p:sp>
      <p:sp>
        <p:nvSpPr>
          <p:cNvPr id="28" name="TextBox 27"/>
          <p:cNvSpPr txBox="1"/>
          <p:nvPr/>
        </p:nvSpPr>
        <p:spPr>
          <a:xfrm>
            <a:off x="8685218" y="2615147"/>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
        <p:nvSpPr>
          <p:cNvPr id="29" name="TextBox 28"/>
          <p:cNvSpPr txBox="1"/>
          <p:nvPr/>
        </p:nvSpPr>
        <p:spPr>
          <a:xfrm>
            <a:off x="8685218" y="2873935"/>
            <a:ext cx="611560" cy="307777"/>
          </a:xfrm>
          <a:prstGeom prst="rect">
            <a:avLst/>
          </a:prstGeom>
          <a:noFill/>
        </p:spPr>
        <p:txBody>
          <a:bodyPr wrap="square" rtlCol="0">
            <a:spAutoFit/>
          </a:bodyPr>
          <a:lstStyle/>
          <a:p>
            <a:r>
              <a:rPr lang="en-US" sz="1400" dirty="0" smtClean="0">
                <a:latin typeface="+mj-lt"/>
              </a:rPr>
              <a:t>70%</a:t>
            </a:r>
            <a:endParaRPr lang="en-US" sz="1400" dirty="0">
              <a:latin typeface="+mj-lt"/>
            </a:endParaRPr>
          </a:p>
        </p:txBody>
      </p:sp>
      <p:sp>
        <p:nvSpPr>
          <p:cNvPr id="30" name="TextBox 29"/>
          <p:cNvSpPr txBox="1"/>
          <p:nvPr/>
        </p:nvSpPr>
        <p:spPr>
          <a:xfrm>
            <a:off x="8678698" y="2347429"/>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
        <p:nvSpPr>
          <p:cNvPr id="31" name="TextBox 30"/>
          <p:cNvSpPr txBox="1"/>
          <p:nvPr/>
        </p:nvSpPr>
        <p:spPr>
          <a:xfrm>
            <a:off x="8186468" y="4230147"/>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32" name="TextBox 31"/>
          <p:cNvSpPr txBox="1"/>
          <p:nvPr/>
        </p:nvSpPr>
        <p:spPr>
          <a:xfrm>
            <a:off x="8186468" y="4488935"/>
            <a:ext cx="611560" cy="307777"/>
          </a:xfrm>
          <a:prstGeom prst="rect">
            <a:avLst/>
          </a:prstGeom>
          <a:noFill/>
        </p:spPr>
        <p:txBody>
          <a:bodyPr wrap="square" rtlCol="0">
            <a:spAutoFit/>
          </a:bodyPr>
          <a:lstStyle/>
          <a:p>
            <a:r>
              <a:rPr lang="en-US" sz="1400" dirty="0" smtClean="0">
                <a:latin typeface="+mj-lt"/>
              </a:rPr>
              <a:t>10%</a:t>
            </a:r>
            <a:endParaRPr lang="en-US" sz="1400" dirty="0">
              <a:latin typeface="+mj-lt"/>
            </a:endParaRPr>
          </a:p>
        </p:txBody>
      </p:sp>
      <p:sp>
        <p:nvSpPr>
          <p:cNvPr id="33" name="TextBox 32"/>
          <p:cNvSpPr txBox="1"/>
          <p:nvPr/>
        </p:nvSpPr>
        <p:spPr>
          <a:xfrm>
            <a:off x="8179948" y="3962429"/>
            <a:ext cx="611560" cy="307777"/>
          </a:xfrm>
          <a:prstGeom prst="rect">
            <a:avLst/>
          </a:prstGeom>
          <a:noFill/>
        </p:spPr>
        <p:txBody>
          <a:bodyPr wrap="square" rtlCol="0">
            <a:spAutoFit/>
          </a:bodyPr>
          <a:lstStyle/>
          <a:p>
            <a:r>
              <a:rPr lang="en-US" sz="1400" dirty="0" smtClean="0">
                <a:latin typeface="+mj-lt"/>
              </a:rPr>
              <a:t>13%</a:t>
            </a:r>
            <a:endParaRPr lang="en-US" sz="1400" dirty="0">
              <a:latin typeface="+mj-lt"/>
            </a:endParaRPr>
          </a:p>
        </p:txBody>
      </p:sp>
      <p:sp>
        <p:nvSpPr>
          <p:cNvPr id="34" name="TextBox 33"/>
          <p:cNvSpPr txBox="1"/>
          <p:nvPr/>
        </p:nvSpPr>
        <p:spPr>
          <a:xfrm>
            <a:off x="8683243" y="4216297"/>
            <a:ext cx="611560" cy="307777"/>
          </a:xfrm>
          <a:prstGeom prst="rect">
            <a:avLst/>
          </a:prstGeom>
          <a:noFill/>
        </p:spPr>
        <p:txBody>
          <a:bodyPr wrap="square" rtlCol="0">
            <a:spAutoFit/>
          </a:bodyPr>
          <a:lstStyle/>
          <a:p>
            <a:r>
              <a:rPr lang="en-US" sz="1400" dirty="0" smtClean="0">
                <a:latin typeface="+mj-lt"/>
              </a:rPr>
              <a:t>74%</a:t>
            </a:r>
            <a:endParaRPr lang="en-US" sz="1400" dirty="0">
              <a:latin typeface="+mj-lt"/>
            </a:endParaRPr>
          </a:p>
        </p:txBody>
      </p:sp>
      <p:sp>
        <p:nvSpPr>
          <p:cNvPr id="35" name="TextBox 34"/>
          <p:cNvSpPr txBox="1"/>
          <p:nvPr/>
        </p:nvSpPr>
        <p:spPr>
          <a:xfrm>
            <a:off x="8683243" y="4475085"/>
            <a:ext cx="611560" cy="307777"/>
          </a:xfrm>
          <a:prstGeom prst="rect">
            <a:avLst/>
          </a:prstGeom>
          <a:noFill/>
        </p:spPr>
        <p:txBody>
          <a:bodyPr wrap="square" rtlCol="0">
            <a:spAutoFit/>
          </a:bodyPr>
          <a:lstStyle/>
          <a:p>
            <a:r>
              <a:rPr lang="en-US" sz="1400" dirty="0" smtClean="0">
                <a:latin typeface="+mj-lt"/>
              </a:rPr>
              <a:t>65%</a:t>
            </a:r>
            <a:endParaRPr lang="en-US" sz="1400" dirty="0">
              <a:latin typeface="+mj-lt"/>
            </a:endParaRPr>
          </a:p>
        </p:txBody>
      </p:sp>
      <p:sp>
        <p:nvSpPr>
          <p:cNvPr id="36" name="TextBox 35"/>
          <p:cNvSpPr txBox="1"/>
          <p:nvPr/>
        </p:nvSpPr>
        <p:spPr>
          <a:xfrm>
            <a:off x="8676723" y="3948579"/>
            <a:ext cx="611560" cy="307777"/>
          </a:xfrm>
          <a:prstGeom prst="rect">
            <a:avLst/>
          </a:prstGeom>
          <a:noFill/>
        </p:spPr>
        <p:txBody>
          <a:bodyPr wrap="square" rtlCol="0">
            <a:spAutoFit/>
          </a:bodyPr>
          <a:lstStyle/>
          <a:p>
            <a:r>
              <a:rPr lang="en-US" sz="1400" dirty="0" smtClean="0">
                <a:latin typeface="+mj-lt"/>
              </a:rPr>
              <a:t>70%</a:t>
            </a:r>
            <a:endParaRPr lang="en-US" sz="1400" dirty="0">
              <a:latin typeface="+mj-lt"/>
            </a:endParaRPr>
          </a:p>
        </p:txBody>
      </p:sp>
      <p:sp>
        <p:nvSpPr>
          <p:cNvPr id="37" name="TextBox 36"/>
          <p:cNvSpPr txBox="1"/>
          <p:nvPr/>
        </p:nvSpPr>
        <p:spPr>
          <a:xfrm>
            <a:off x="8198343" y="5037647"/>
            <a:ext cx="611560" cy="307777"/>
          </a:xfrm>
          <a:prstGeom prst="rect">
            <a:avLst/>
          </a:prstGeom>
          <a:noFill/>
        </p:spPr>
        <p:txBody>
          <a:bodyPr wrap="square" rtlCol="0">
            <a:spAutoFit/>
          </a:bodyPr>
          <a:lstStyle/>
          <a:p>
            <a:r>
              <a:rPr lang="en-US" sz="1400" dirty="0" smtClean="0">
                <a:latin typeface="+mj-lt"/>
              </a:rPr>
              <a:t>10%</a:t>
            </a:r>
            <a:endParaRPr lang="en-US" sz="1400" dirty="0">
              <a:latin typeface="+mj-lt"/>
            </a:endParaRPr>
          </a:p>
        </p:txBody>
      </p:sp>
      <p:sp>
        <p:nvSpPr>
          <p:cNvPr id="38" name="TextBox 37"/>
          <p:cNvSpPr txBox="1"/>
          <p:nvPr/>
        </p:nvSpPr>
        <p:spPr>
          <a:xfrm>
            <a:off x="8191823" y="4758054"/>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39" name="TextBox 38"/>
          <p:cNvSpPr txBox="1"/>
          <p:nvPr/>
        </p:nvSpPr>
        <p:spPr>
          <a:xfrm>
            <a:off x="8683243" y="5035672"/>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40" name="TextBox 39"/>
          <p:cNvSpPr txBox="1"/>
          <p:nvPr/>
        </p:nvSpPr>
        <p:spPr>
          <a:xfrm>
            <a:off x="8688598" y="4744204"/>
            <a:ext cx="611560" cy="307777"/>
          </a:xfrm>
          <a:prstGeom prst="rect">
            <a:avLst/>
          </a:prstGeom>
          <a:noFill/>
        </p:spPr>
        <p:txBody>
          <a:bodyPr wrap="square" rtlCol="0">
            <a:spAutoFit/>
          </a:bodyPr>
          <a:lstStyle/>
          <a:p>
            <a:r>
              <a:rPr lang="en-US" sz="1400" dirty="0" smtClean="0">
                <a:latin typeface="+mj-lt"/>
              </a:rPr>
              <a:t>71%</a:t>
            </a:r>
            <a:endParaRPr lang="en-US" sz="1400" dirty="0">
              <a:latin typeface="+mj-lt"/>
            </a:endParaRPr>
          </a:p>
        </p:txBody>
      </p:sp>
      <p:sp>
        <p:nvSpPr>
          <p:cNvPr id="41" name="Text Box 11"/>
          <p:cNvSpPr txBox="1">
            <a:spLocks noChangeArrowheads="1"/>
          </p:cNvSpPr>
          <p:nvPr/>
        </p:nvSpPr>
        <p:spPr bwMode="auto">
          <a:xfrm>
            <a:off x="3730625" y="5954129"/>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42" name="TextBox 41"/>
          <p:cNvSpPr txBox="1"/>
          <p:nvPr/>
        </p:nvSpPr>
        <p:spPr>
          <a:xfrm>
            <a:off x="2209885" y="5615842"/>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43" name="TextBox 42"/>
          <p:cNvSpPr txBox="1"/>
          <p:nvPr/>
        </p:nvSpPr>
        <p:spPr>
          <a:xfrm>
            <a:off x="4852705" y="5613687"/>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
        <p:nvSpPr>
          <p:cNvPr id="44" name="TextBox 43"/>
          <p:cNvSpPr txBox="1"/>
          <p:nvPr/>
        </p:nvSpPr>
        <p:spPr>
          <a:xfrm>
            <a:off x="8184493" y="3693797"/>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45" name="TextBox 44"/>
          <p:cNvSpPr txBox="1"/>
          <p:nvPr/>
        </p:nvSpPr>
        <p:spPr>
          <a:xfrm>
            <a:off x="8681268" y="3679947"/>
            <a:ext cx="611560" cy="307777"/>
          </a:xfrm>
          <a:prstGeom prst="rect">
            <a:avLst/>
          </a:prstGeom>
          <a:noFill/>
        </p:spPr>
        <p:txBody>
          <a:bodyPr wrap="square" rtlCol="0">
            <a:spAutoFit/>
          </a:bodyPr>
          <a:lstStyle/>
          <a:p>
            <a:r>
              <a:rPr lang="en-US" sz="1400" dirty="0" smtClean="0">
                <a:latin typeface="+mj-lt"/>
              </a:rPr>
              <a:t>63%</a:t>
            </a:r>
            <a:endParaRPr lang="en-US" sz="1400" dirty="0">
              <a:latin typeface="+mj-lt"/>
            </a:endParaRPr>
          </a:p>
        </p:txBody>
      </p:sp>
      <p:sp>
        <p:nvSpPr>
          <p:cNvPr id="46" name="TextBox 45"/>
          <p:cNvSpPr txBox="1"/>
          <p:nvPr/>
        </p:nvSpPr>
        <p:spPr>
          <a:xfrm>
            <a:off x="8184493" y="3159422"/>
            <a:ext cx="611560" cy="307777"/>
          </a:xfrm>
          <a:prstGeom prst="rect">
            <a:avLst/>
          </a:prstGeom>
          <a:noFill/>
        </p:spPr>
        <p:txBody>
          <a:bodyPr wrap="square" rtlCol="0">
            <a:spAutoFit/>
          </a:bodyPr>
          <a:lstStyle/>
          <a:p>
            <a:r>
              <a:rPr lang="en-US" sz="1400" dirty="0" smtClean="0">
                <a:latin typeface="+mj-lt"/>
              </a:rPr>
              <a:t>14%</a:t>
            </a:r>
            <a:endParaRPr lang="en-US" sz="1400" dirty="0">
              <a:latin typeface="+mj-lt"/>
            </a:endParaRPr>
          </a:p>
        </p:txBody>
      </p:sp>
      <p:sp>
        <p:nvSpPr>
          <p:cNvPr id="47" name="TextBox 46"/>
          <p:cNvSpPr txBox="1"/>
          <p:nvPr/>
        </p:nvSpPr>
        <p:spPr>
          <a:xfrm>
            <a:off x="8681268" y="3169322"/>
            <a:ext cx="611560" cy="307777"/>
          </a:xfrm>
          <a:prstGeom prst="rect">
            <a:avLst/>
          </a:prstGeom>
          <a:noFill/>
        </p:spPr>
        <p:txBody>
          <a:bodyPr wrap="square" rtlCol="0">
            <a:spAutoFit/>
          </a:bodyPr>
          <a:lstStyle/>
          <a:p>
            <a:r>
              <a:rPr lang="en-US" sz="1400" dirty="0" smtClean="0">
                <a:latin typeface="+mj-lt"/>
              </a:rPr>
              <a:t>68%</a:t>
            </a:r>
            <a:endParaRPr lang="en-US" sz="1400" dirty="0">
              <a:latin typeface="+mj-lt"/>
            </a:endParaRPr>
          </a:p>
        </p:txBody>
      </p:sp>
      <p:sp>
        <p:nvSpPr>
          <p:cNvPr id="48" name="TextBox 47"/>
          <p:cNvSpPr txBox="1"/>
          <p:nvPr/>
        </p:nvSpPr>
        <p:spPr>
          <a:xfrm>
            <a:off x="8179948" y="2074304"/>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49" name="TextBox 48"/>
          <p:cNvSpPr txBox="1"/>
          <p:nvPr/>
        </p:nvSpPr>
        <p:spPr>
          <a:xfrm>
            <a:off x="8676723" y="2084204"/>
            <a:ext cx="611560" cy="307777"/>
          </a:xfrm>
          <a:prstGeom prst="rect">
            <a:avLst/>
          </a:prstGeom>
          <a:noFill/>
        </p:spPr>
        <p:txBody>
          <a:bodyPr wrap="square" rtlCol="0">
            <a:spAutoFit/>
          </a:bodyPr>
          <a:lstStyle/>
          <a:p>
            <a:r>
              <a:rPr lang="en-US" sz="1400" dirty="0" smtClean="0">
                <a:latin typeface="+mj-lt"/>
              </a:rPr>
              <a:t>71%</a:t>
            </a:r>
            <a:endParaRPr lang="en-US" sz="1400" dirty="0">
              <a:latin typeface="+mj-lt"/>
            </a:endParaRPr>
          </a:p>
        </p:txBody>
      </p:sp>
      <p:sp>
        <p:nvSpPr>
          <p:cNvPr id="51" name="Title 1"/>
          <p:cNvSpPr txBox="1">
            <a:spLocks/>
          </p:cNvSpPr>
          <p:nvPr/>
        </p:nvSpPr>
        <p:spPr bwMode="auto">
          <a:xfrm>
            <a:off x="0" y="333375"/>
            <a:ext cx="9144000" cy="79216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0" cap="none" spc="0" normalizeH="0" baseline="0" noProof="0" dirty="0" smtClean="0">
                <a:ln>
                  <a:noFill/>
                </a:ln>
                <a:solidFill>
                  <a:schemeClr val="tx2"/>
                </a:solidFill>
                <a:effectLst/>
                <a:uLnTx/>
                <a:uFillTx/>
                <a:latin typeface="+mj-lt"/>
                <a:ea typeface="+mj-ea"/>
                <a:cs typeface="+mj-cs"/>
              </a:rPr>
              <a:t>Shoppers met een lage welstand (14%) evenals alleenstaanden</a:t>
            </a:r>
            <a:r>
              <a:rPr kumimoji="0" lang="nl-NL" sz="1800" b="1" i="0" u="none" strike="noStrike" kern="0" cap="none" spc="0" normalizeH="0" noProof="0" dirty="0" smtClean="0">
                <a:ln>
                  <a:noFill/>
                </a:ln>
                <a:solidFill>
                  <a:schemeClr val="tx2"/>
                </a:solidFill>
                <a:effectLst/>
                <a:uLnTx/>
                <a:uFillTx/>
                <a:latin typeface="+mj-lt"/>
                <a:ea typeface="+mj-ea"/>
                <a:cs typeface="+mj-cs"/>
              </a:rPr>
              <a:t> &gt;34 jaar (13%) </a:t>
            </a:r>
            <a:r>
              <a:rPr kumimoji="0" lang="nl-NL" sz="1800" b="1" i="0" u="none" strike="noStrike" kern="0" cap="none" spc="0" normalizeH="0" baseline="0" noProof="0" dirty="0" smtClean="0">
                <a:ln>
                  <a:noFill/>
                </a:ln>
                <a:solidFill>
                  <a:schemeClr val="tx2"/>
                </a:solidFill>
                <a:effectLst/>
                <a:uLnTx/>
                <a:uFillTx/>
                <a:latin typeface="+mj-lt"/>
                <a:ea typeface="+mj-ea"/>
                <a:cs typeface="+mj-cs"/>
              </a:rPr>
              <a:t>geven relatief vaker aan zich niet volledig bewust te zijn van de eigen voedselverspilling. </a:t>
            </a:r>
            <a:r>
              <a:rPr lang="nl-NL" b="1" kern="0" dirty="0" smtClean="0">
                <a:solidFill>
                  <a:schemeClr val="tx2"/>
                </a:solidFill>
                <a:latin typeface="+mj-lt"/>
                <a:ea typeface="+mj-ea"/>
                <a:cs typeface="+mj-cs"/>
              </a:rPr>
              <a:t>2-persoons huishoudens zijn zich relatief vaker volledig bewust van de eigen voedselverspilling (74%).</a:t>
            </a:r>
            <a:r>
              <a:rPr kumimoji="0" lang="nl-NL" sz="1800" b="1" i="0" u="none" strike="noStrike" kern="0" cap="none" spc="0" normalizeH="0" baseline="0" noProof="0" dirty="0" smtClean="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1259632" y="1340768"/>
            <a:ext cx="6648450" cy="715962"/>
          </a:xfrm>
          <a:prstGeom prst="roundRect">
            <a:avLst>
              <a:gd name="adj" fmla="val 16667"/>
            </a:avLst>
          </a:prstGeom>
          <a:solidFill>
            <a:srgbClr val="FF913A"/>
          </a:solidFill>
          <a:ln w="9525" algn="ctr">
            <a:noFill/>
            <a:round/>
            <a:headEnd/>
            <a:tailEnd/>
          </a:ln>
        </p:spPr>
        <p:txBody>
          <a:bodyPr wrap="none" anchor="ctr"/>
          <a:lstStyle/>
          <a:p>
            <a:pPr marL="457200" indent="-457200" algn="ctr" eaLnBrk="0" hangingPunct="0">
              <a:buAutoNum type="arabicPeriod"/>
            </a:pPr>
            <a:r>
              <a:rPr lang="nl-NL" sz="2000" b="1" dirty="0" smtClean="0">
                <a:solidFill>
                  <a:srgbClr val="FFFFFF"/>
                </a:solidFill>
                <a:latin typeface="Calibri" pitchFamily="34" charset="0"/>
              </a:rPr>
              <a:t>Resultaten </a:t>
            </a:r>
            <a:endParaRPr lang="en-US" sz="2000" b="1" dirty="0">
              <a:solidFill>
                <a:srgbClr val="FFFFFF"/>
              </a:solidFill>
              <a:latin typeface="Calibri" pitchFamily="34" charset="0"/>
            </a:endParaRPr>
          </a:p>
        </p:txBody>
      </p:sp>
      <p:sp>
        <p:nvSpPr>
          <p:cNvPr id="5" name="Rectangle 25"/>
          <p:cNvSpPr>
            <a:spLocks noChangeArrowheads="1"/>
          </p:cNvSpPr>
          <p:nvPr/>
        </p:nvSpPr>
        <p:spPr bwMode="auto">
          <a:xfrm>
            <a:off x="1854993" y="3517160"/>
            <a:ext cx="7250113" cy="371475"/>
          </a:xfrm>
          <a:prstGeom prst="rect">
            <a:avLst/>
          </a:prstGeom>
          <a:noFill/>
          <a:ln w="9525">
            <a:noFill/>
            <a:miter lim="800000"/>
            <a:headEnd/>
            <a:tailEnd/>
          </a:ln>
        </p:spPr>
        <p:txBody>
          <a:bodyPr lIns="90000" tIns="46800" rIns="90000" bIns="46800">
            <a:spAutoFit/>
          </a:bodyPr>
          <a:lstStyle/>
          <a:p>
            <a:pPr marL="174625" indent="-174625">
              <a:spcBef>
                <a:spcPct val="20000"/>
              </a:spcBef>
              <a:tabLst>
                <a:tab pos="0" algn="l"/>
                <a:tab pos="174625" algn="l"/>
                <a:tab pos="363538" algn="l"/>
                <a:tab pos="895350" algn="l"/>
                <a:tab pos="1162050" algn="l"/>
                <a:tab pos="1428750" algn="l"/>
                <a:tab pos="1695450" algn="l"/>
                <a:tab pos="1981200" algn="l"/>
                <a:tab pos="2247900" algn="l"/>
              </a:tabLst>
            </a:pPr>
            <a:endParaRPr lang="en-US" dirty="0">
              <a:solidFill>
                <a:srgbClr val="FC6800"/>
              </a:solidFill>
            </a:endParaRPr>
          </a:p>
        </p:txBody>
      </p:sp>
      <p:sp>
        <p:nvSpPr>
          <p:cNvPr id="13" name="TextBox 12"/>
          <p:cNvSpPr txBox="1"/>
          <p:nvPr/>
        </p:nvSpPr>
        <p:spPr>
          <a:xfrm>
            <a:off x="1259632" y="2056730"/>
            <a:ext cx="7632848" cy="3831818"/>
          </a:xfrm>
          <a:prstGeom prst="rect">
            <a:avLst/>
          </a:prstGeom>
          <a:noFill/>
        </p:spPr>
        <p:txBody>
          <a:bodyPr wrap="square" rtlCol="0">
            <a:spAutoFit/>
          </a:bodyPr>
          <a:lstStyle/>
          <a:p>
            <a:pPr>
              <a:lnSpc>
                <a:spcPct val="150000"/>
              </a:lnSpc>
              <a:buFont typeface="Arial" pitchFamily="34" charset="0"/>
              <a:buChar char="•"/>
            </a:pPr>
            <a:r>
              <a:rPr lang="en-US" b="1" dirty="0" smtClean="0">
                <a:solidFill>
                  <a:srgbClr val="FC6800"/>
                </a:solidFill>
              </a:rPr>
              <a:t> </a:t>
            </a:r>
            <a:r>
              <a:rPr lang="nl-NL" b="1" dirty="0" smtClean="0">
                <a:solidFill>
                  <a:srgbClr val="FC6800"/>
                </a:solidFill>
              </a:rPr>
              <a:t>Algemene kennis omvang voedselverspilling in NL</a:t>
            </a:r>
          </a:p>
          <a:p>
            <a:pPr>
              <a:lnSpc>
                <a:spcPct val="150000"/>
              </a:lnSpc>
              <a:buFont typeface="Arial" pitchFamily="34" charset="0"/>
              <a:buChar char="•"/>
            </a:pPr>
            <a:r>
              <a:rPr lang="nl-NL" b="1" dirty="0" smtClean="0">
                <a:solidFill>
                  <a:srgbClr val="FC6800"/>
                </a:solidFill>
              </a:rPr>
              <a:t> Bekendheid met initiatieven (1) </a:t>
            </a:r>
          </a:p>
          <a:p>
            <a:pPr>
              <a:lnSpc>
                <a:spcPct val="150000"/>
              </a:lnSpc>
              <a:buFont typeface="Arial" pitchFamily="34" charset="0"/>
              <a:buChar char="•"/>
            </a:pPr>
            <a:r>
              <a:rPr lang="nl-NL" b="1" dirty="0" smtClean="0">
                <a:solidFill>
                  <a:srgbClr val="FC6800"/>
                </a:solidFill>
              </a:rPr>
              <a:t> Gebruik van een boodschappenlijstje</a:t>
            </a:r>
          </a:p>
          <a:p>
            <a:pPr>
              <a:lnSpc>
                <a:spcPct val="150000"/>
              </a:lnSpc>
              <a:buFont typeface="Arial" pitchFamily="34" charset="0"/>
              <a:buChar char="•"/>
            </a:pPr>
            <a:r>
              <a:rPr lang="nl-NL" b="1" dirty="0" smtClean="0">
                <a:solidFill>
                  <a:srgbClr val="FC6800"/>
                </a:solidFill>
              </a:rPr>
              <a:t> TGT- en THT-datum</a:t>
            </a:r>
          </a:p>
          <a:p>
            <a:pPr>
              <a:lnSpc>
                <a:spcPct val="150000"/>
              </a:lnSpc>
              <a:buFont typeface="Arial" pitchFamily="34" charset="0"/>
              <a:buChar char="•"/>
            </a:pPr>
            <a:r>
              <a:rPr lang="nl-NL" b="1" dirty="0" smtClean="0">
                <a:solidFill>
                  <a:srgbClr val="FC6800"/>
                </a:solidFill>
              </a:rPr>
              <a:t> Temperatuur van de koelkast</a:t>
            </a:r>
          </a:p>
          <a:p>
            <a:pPr>
              <a:lnSpc>
                <a:spcPct val="150000"/>
              </a:lnSpc>
              <a:buFont typeface="Arial" pitchFamily="34" charset="0"/>
              <a:buChar char="•"/>
            </a:pPr>
            <a:r>
              <a:rPr lang="nl-NL" b="1" dirty="0" smtClean="0">
                <a:solidFill>
                  <a:srgbClr val="FC6800"/>
                </a:solidFill>
              </a:rPr>
              <a:t> Voedselverspilling in eigen huis</a:t>
            </a:r>
          </a:p>
          <a:p>
            <a:pPr>
              <a:lnSpc>
                <a:spcPct val="150000"/>
              </a:lnSpc>
              <a:buFont typeface="Arial" pitchFamily="34" charset="0"/>
              <a:buChar char="•"/>
            </a:pPr>
            <a:r>
              <a:rPr lang="nl-NL" b="1" dirty="0" smtClean="0">
                <a:solidFill>
                  <a:srgbClr val="FC6800"/>
                </a:solidFill>
              </a:rPr>
              <a:t> Bewustzijn en bereidheid tot verminderen voedselverspilling</a:t>
            </a:r>
          </a:p>
          <a:p>
            <a:pPr>
              <a:lnSpc>
                <a:spcPct val="150000"/>
              </a:lnSpc>
              <a:buFont typeface="Arial" pitchFamily="34" charset="0"/>
              <a:buChar char="•"/>
            </a:pPr>
            <a:r>
              <a:rPr lang="nl-NL" b="1" dirty="0" smtClean="0">
                <a:solidFill>
                  <a:srgbClr val="FC6800"/>
                </a:solidFill>
              </a:rPr>
              <a:t> Behoefte aan informatieverstrekking</a:t>
            </a:r>
          </a:p>
          <a:p>
            <a:pPr>
              <a:lnSpc>
                <a:spcPct val="150000"/>
              </a:lnSpc>
              <a:buFont typeface="Arial" pitchFamily="34" charset="0"/>
              <a:buChar char="•"/>
            </a:pPr>
            <a:r>
              <a:rPr lang="nl-NL" b="1" dirty="0" smtClean="0">
                <a:solidFill>
                  <a:srgbClr val="FC6800"/>
                </a:solidFill>
              </a:rPr>
              <a:t> Bekendheid met initiatieven (2)</a:t>
            </a:r>
            <a:endParaRPr lang="nl-NL"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p:cNvPicPr>
            <a:picLocks noChangeAspect="1" noChangeArrowheads="1"/>
          </p:cNvPicPr>
          <p:nvPr/>
        </p:nvPicPr>
        <p:blipFill>
          <a:blip r:embed="rId2" cstate="print"/>
          <a:srcRect/>
          <a:stretch>
            <a:fillRect/>
          </a:stretch>
        </p:blipFill>
        <p:spPr bwMode="auto">
          <a:xfrm>
            <a:off x="-28820" y="1981238"/>
            <a:ext cx="8525635" cy="3986011"/>
          </a:xfrm>
          <a:prstGeom prst="rect">
            <a:avLst/>
          </a:prstGeom>
          <a:noFill/>
          <a:ln w="9525">
            <a:noFill/>
            <a:miter lim="800000"/>
            <a:headEnd/>
            <a:tailEnd/>
          </a:ln>
          <a:effectLst/>
        </p:spPr>
      </p:pic>
      <p:sp>
        <p:nvSpPr>
          <p:cNvPr id="2" name="Title 1"/>
          <p:cNvSpPr>
            <a:spLocks noGrp="1"/>
          </p:cNvSpPr>
          <p:nvPr>
            <p:ph type="title"/>
          </p:nvPr>
        </p:nvSpPr>
        <p:spPr>
          <a:xfrm>
            <a:off x="0" y="380875"/>
            <a:ext cx="9132125" cy="792163"/>
          </a:xfrm>
        </p:spPr>
        <p:txBody>
          <a:bodyPr/>
          <a:lstStyle/>
          <a:p>
            <a:pPr algn="just"/>
            <a:r>
              <a:rPr lang="nl-NL" sz="1800" dirty="0" smtClean="0"/>
              <a:t>73% van de shoppers geeft aan regelmatig tot altijd op maat te koken. Dit zijn relatief vaker 50-64 jarigen (78%), 65+ (81%) en 2-persoons huishoudens (80%). 10% geeft aan zelden tot nooit op maat te koken. Dit zijn relatief vaker mannen (13%), alleenstaanden (16% &amp; 15%) een lage welstand (15%).</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b="0" dirty="0" smtClean="0">
                <a:latin typeface="Calibri" pitchFamily="34" charset="0"/>
              </a:rPr>
              <a:t>1</a:t>
            </a:r>
            <a:r>
              <a:rPr lang="nl-NL" sz="800" dirty="0" smtClean="0">
                <a:latin typeface="Calibri" pitchFamily="34" charset="0"/>
              </a:rPr>
              <a:t>5</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Hoe vaak kookt u op maat?</a:t>
            </a:r>
            <a:r>
              <a:rPr lang="nl-NL" sz="2200" dirty="0" smtClean="0">
                <a:latin typeface="+mj-lt"/>
              </a:rPr>
              <a:t/>
            </a:r>
            <a:br>
              <a:rPr lang="nl-NL" sz="2200" dirty="0" smtClean="0">
                <a:latin typeface="+mj-lt"/>
              </a:rPr>
            </a:br>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sp>
        <p:nvSpPr>
          <p:cNvPr id="8" name="TextBox 7"/>
          <p:cNvSpPr txBox="1"/>
          <p:nvPr/>
        </p:nvSpPr>
        <p:spPr>
          <a:xfrm>
            <a:off x="3145231" y="5615842"/>
            <a:ext cx="864096" cy="261610"/>
          </a:xfrm>
          <a:prstGeom prst="rect">
            <a:avLst/>
          </a:prstGeom>
          <a:noFill/>
        </p:spPr>
        <p:txBody>
          <a:bodyPr wrap="square" rtlCol="0">
            <a:spAutoFit/>
          </a:bodyPr>
          <a:lstStyle/>
          <a:p>
            <a:r>
              <a:rPr lang="en-US" sz="1100" b="1" dirty="0" smtClean="0">
                <a:latin typeface="+mj-lt"/>
              </a:rPr>
              <a:t>Nooit</a:t>
            </a:r>
            <a:endParaRPr lang="en-US" sz="1100" b="1" dirty="0">
              <a:latin typeface="+mj-lt"/>
            </a:endParaRPr>
          </a:p>
        </p:txBody>
      </p:sp>
      <p:sp>
        <p:nvSpPr>
          <p:cNvPr id="9" name="TextBox 8"/>
          <p:cNvSpPr txBox="1"/>
          <p:nvPr/>
        </p:nvSpPr>
        <p:spPr>
          <a:xfrm>
            <a:off x="4840830" y="5613687"/>
            <a:ext cx="864096" cy="261610"/>
          </a:xfrm>
          <a:prstGeom prst="rect">
            <a:avLst/>
          </a:prstGeom>
          <a:noFill/>
        </p:spPr>
        <p:txBody>
          <a:bodyPr wrap="square" rtlCol="0">
            <a:spAutoFit/>
          </a:bodyPr>
          <a:lstStyle/>
          <a:p>
            <a:r>
              <a:rPr lang="en-US" sz="1100" b="1" dirty="0" smtClean="0">
                <a:latin typeface="+mj-lt"/>
              </a:rPr>
              <a:t>Altijd</a:t>
            </a:r>
            <a:endParaRPr lang="en-US" sz="1100" b="1" dirty="0">
              <a:latin typeface="+mj-lt"/>
            </a:endParaRPr>
          </a:p>
        </p:txBody>
      </p:sp>
      <p:sp>
        <p:nvSpPr>
          <p:cNvPr id="19" name="TextBox 18"/>
          <p:cNvSpPr txBox="1"/>
          <p:nvPr/>
        </p:nvSpPr>
        <p:spPr>
          <a:xfrm>
            <a:off x="8164315" y="1834763"/>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0" name="TextBox 19"/>
          <p:cNvSpPr txBox="1"/>
          <p:nvPr/>
        </p:nvSpPr>
        <p:spPr>
          <a:xfrm>
            <a:off x="8151050" y="2492896"/>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21" name="TextBox 20"/>
          <p:cNvSpPr txBox="1"/>
          <p:nvPr/>
        </p:nvSpPr>
        <p:spPr>
          <a:xfrm>
            <a:off x="8151050" y="2846684"/>
            <a:ext cx="611560" cy="307777"/>
          </a:xfrm>
          <a:prstGeom prst="rect">
            <a:avLst/>
          </a:prstGeom>
          <a:noFill/>
        </p:spPr>
        <p:txBody>
          <a:bodyPr wrap="square" rtlCol="0">
            <a:spAutoFit/>
          </a:bodyPr>
          <a:lstStyle/>
          <a:p>
            <a:r>
              <a:rPr lang="en-US" sz="1400" dirty="0" smtClean="0">
                <a:latin typeface="+mj-lt"/>
              </a:rPr>
              <a:t>13%</a:t>
            </a:r>
            <a:endParaRPr lang="en-US" sz="1400" dirty="0">
              <a:latin typeface="+mj-lt"/>
            </a:endParaRPr>
          </a:p>
        </p:txBody>
      </p:sp>
      <p:sp>
        <p:nvSpPr>
          <p:cNvPr id="22" name="TextBox 21"/>
          <p:cNvSpPr txBox="1"/>
          <p:nvPr/>
        </p:nvSpPr>
        <p:spPr>
          <a:xfrm>
            <a:off x="8684840" y="1834276"/>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3" name="TextBox 22"/>
          <p:cNvSpPr txBox="1"/>
          <p:nvPr/>
        </p:nvSpPr>
        <p:spPr>
          <a:xfrm>
            <a:off x="8144530" y="2130178"/>
            <a:ext cx="611560" cy="307777"/>
          </a:xfrm>
          <a:prstGeom prst="rect">
            <a:avLst/>
          </a:prstGeom>
          <a:noFill/>
        </p:spPr>
        <p:txBody>
          <a:bodyPr wrap="square" rtlCol="0">
            <a:spAutoFit/>
          </a:bodyPr>
          <a:lstStyle/>
          <a:p>
            <a:r>
              <a:rPr lang="en-US" sz="1400" dirty="0" smtClean="0">
                <a:latin typeface="+mj-lt"/>
              </a:rPr>
              <a:t>10%</a:t>
            </a:r>
            <a:endParaRPr lang="en-US" sz="1400" dirty="0">
              <a:latin typeface="+mj-lt"/>
            </a:endParaRPr>
          </a:p>
        </p:txBody>
      </p:sp>
      <p:sp>
        <p:nvSpPr>
          <p:cNvPr id="24" name="TextBox 23"/>
          <p:cNvSpPr txBox="1"/>
          <p:nvPr/>
        </p:nvSpPr>
        <p:spPr>
          <a:xfrm>
            <a:off x="8707200" y="2490921"/>
            <a:ext cx="611560" cy="307777"/>
          </a:xfrm>
          <a:prstGeom prst="rect">
            <a:avLst/>
          </a:prstGeom>
          <a:noFill/>
        </p:spPr>
        <p:txBody>
          <a:bodyPr wrap="square" rtlCol="0">
            <a:spAutoFit/>
          </a:bodyPr>
          <a:lstStyle/>
          <a:p>
            <a:r>
              <a:rPr lang="en-US" sz="1400" dirty="0" smtClean="0">
                <a:latin typeface="+mj-lt"/>
              </a:rPr>
              <a:t>75%</a:t>
            </a:r>
            <a:endParaRPr lang="en-US" sz="1400" dirty="0">
              <a:latin typeface="+mj-lt"/>
            </a:endParaRPr>
          </a:p>
        </p:txBody>
      </p:sp>
      <p:sp>
        <p:nvSpPr>
          <p:cNvPr id="25" name="TextBox 24"/>
          <p:cNvSpPr txBox="1"/>
          <p:nvPr/>
        </p:nvSpPr>
        <p:spPr>
          <a:xfrm>
            <a:off x="8707200" y="2844709"/>
            <a:ext cx="611560" cy="307777"/>
          </a:xfrm>
          <a:prstGeom prst="rect">
            <a:avLst/>
          </a:prstGeom>
          <a:noFill/>
        </p:spPr>
        <p:txBody>
          <a:bodyPr wrap="square" rtlCol="0">
            <a:spAutoFit/>
          </a:bodyPr>
          <a:lstStyle/>
          <a:p>
            <a:r>
              <a:rPr lang="en-US" sz="1400" dirty="0" smtClean="0">
                <a:latin typeface="+mj-lt"/>
              </a:rPr>
              <a:t>69%</a:t>
            </a:r>
            <a:endParaRPr lang="en-US" sz="1400" dirty="0">
              <a:latin typeface="+mj-lt"/>
            </a:endParaRPr>
          </a:p>
        </p:txBody>
      </p:sp>
      <p:sp>
        <p:nvSpPr>
          <p:cNvPr id="26" name="TextBox 25"/>
          <p:cNvSpPr txBox="1"/>
          <p:nvPr/>
        </p:nvSpPr>
        <p:spPr>
          <a:xfrm>
            <a:off x="8700680" y="2128203"/>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
        <p:nvSpPr>
          <p:cNvPr id="27" name="Text Box 11"/>
          <p:cNvSpPr txBox="1">
            <a:spLocks noChangeArrowheads="1"/>
          </p:cNvSpPr>
          <p:nvPr/>
        </p:nvSpPr>
        <p:spPr bwMode="auto">
          <a:xfrm>
            <a:off x="5581105" y="5976282"/>
            <a:ext cx="2534195" cy="477054"/>
          </a:xfrm>
          <a:prstGeom prst="rect">
            <a:avLst/>
          </a:prstGeom>
          <a:noFill/>
          <a:ln w="9525">
            <a:solidFill>
              <a:schemeClr val="tx1"/>
            </a:solidFill>
            <a:miter lim="800000"/>
            <a:headEnd/>
            <a:tailEnd/>
          </a:ln>
        </p:spPr>
        <p:txBody>
          <a:bodyPr wrap="square">
            <a:spAutoFit/>
          </a:bodyPr>
          <a:lstStyle/>
          <a:p>
            <a:pPr>
              <a:spcBef>
                <a:spcPct val="50000"/>
              </a:spcBef>
            </a:pPr>
            <a:r>
              <a:rPr lang="nl-NL" sz="1000" i="1" dirty="0" smtClean="0"/>
              <a:t>B2* = bottom 2 score (nooit en zelden)</a:t>
            </a:r>
          </a:p>
          <a:p>
            <a:pPr>
              <a:spcBef>
                <a:spcPct val="50000"/>
              </a:spcBef>
            </a:pPr>
            <a:r>
              <a:rPr lang="nl-NL" sz="1000" i="1" dirty="0" smtClean="0"/>
              <a:t>T2* = top 2 score (altijd en  regelmatig)</a:t>
            </a:r>
            <a:endParaRPr lang="en-US" i="1" dirty="0"/>
          </a:p>
        </p:txBody>
      </p:sp>
      <p:sp>
        <p:nvSpPr>
          <p:cNvPr id="28" name="TextBox 27"/>
          <p:cNvSpPr txBox="1"/>
          <p:nvPr/>
        </p:nvSpPr>
        <p:spPr>
          <a:xfrm>
            <a:off x="8149075" y="3927796"/>
            <a:ext cx="611560" cy="307777"/>
          </a:xfrm>
          <a:prstGeom prst="rect">
            <a:avLst/>
          </a:prstGeom>
          <a:noFill/>
        </p:spPr>
        <p:txBody>
          <a:bodyPr wrap="square" rtlCol="0">
            <a:spAutoFit/>
          </a:bodyPr>
          <a:lstStyle/>
          <a:p>
            <a:r>
              <a:rPr lang="en-US" sz="1400" dirty="0" smtClean="0">
                <a:latin typeface="+mj-lt"/>
              </a:rPr>
              <a:t>13%</a:t>
            </a:r>
            <a:endParaRPr lang="en-US" sz="1400" dirty="0">
              <a:latin typeface="+mj-lt"/>
            </a:endParaRPr>
          </a:p>
        </p:txBody>
      </p:sp>
      <p:sp>
        <p:nvSpPr>
          <p:cNvPr id="29" name="TextBox 28"/>
          <p:cNvSpPr txBox="1"/>
          <p:nvPr/>
        </p:nvSpPr>
        <p:spPr>
          <a:xfrm>
            <a:off x="8149075" y="4281584"/>
            <a:ext cx="611560" cy="307777"/>
          </a:xfrm>
          <a:prstGeom prst="rect">
            <a:avLst/>
          </a:prstGeom>
          <a:noFill/>
        </p:spPr>
        <p:txBody>
          <a:bodyPr wrap="square" rtlCol="0">
            <a:spAutoFit/>
          </a:bodyPr>
          <a:lstStyle/>
          <a:p>
            <a:r>
              <a:rPr lang="en-US" sz="1400" dirty="0" smtClean="0">
                <a:latin typeface="+mj-lt"/>
              </a:rPr>
              <a:t>11%</a:t>
            </a:r>
            <a:endParaRPr lang="en-US" sz="1400" dirty="0">
              <a:latin typeface="+mj-lt"/>
            </a:endParaRPr>
          </a:p>
        </p:txBody>
      </p:sp>
      <p:sp>
        <p:nvSpPr>
          <p:cNvPr id="30" name="TextBox 29"/>
          <p:cNvSpPr txBox="1"/>
          <p:nvPr/>
        </p:nvSpPr>
        <p:spPr>
          <a:xfrm>
            <a:off x="8142555" y="3565078"/>
            <a:ext cx="611560" cy="307777"/>
          </a:xfrm>
          <a:prstGeom prst="rect">
            <a:avLst/>
          </a:prstGeom>
          <a:noFill/>
        </p:spPr>
        <p:txBody>
          <a:bodyPr wrap="square" rtlCol="0">
            <a:spAutoFit/>
          </a:bodyPr>
          <a:lstStyle/>
          <a:p>
            <a:r>
              <a:rPr lang="en-US" sz="1400" dirty="0" smtClean="0">
                <a:latin typeface="+mj-lt"/>
              </a:rPr>
              <a:t>10%</a:t>
            </a:r>
            <a:endParaRPr lang="en-US" sz="1400" dirty="0">
              <a:latin typeface="+mj-lt"/>
            </a:endParaRPr>
          </a:p>
        </p:txBody>
      </p:sp>
      <p:sp>
        <p:nvSpPr>
          <p:cNvPr id="31" name="TextBox 30"/>
          <p:cNvSpPr txBox="1"/>
          <p:nvPr/>
        </p:nvSpPr>
        <p:spPr>
          <a:xfrm>
            <a:off x="8705225" y="3925821"/>
            <a:ext cx="611560" cy="307777"/>
          </a:xfrm>
          <a:prstGeom prst="rect">
            <a:avLst/>
          </a:prstGeom>
          <a:noFill/>
        </p:spPr>
        <p:txBody>
          <a:bodyPr wrap="square" rtlCol="0">
            <a:spAutoFit/>
          </a:bodyPr>
          <a:lstStyle/>
          <a:p>
            <a:r>
              <a:rPr lang="en-US" sz="1400" dirty="0" smtClean="0">
                <a:latin typeface="+mj-lt"/>
              </a:rPr>
              <a:t>64%</a:t>
            </a:r>
            <a:endParaRPr lang="en-US" sz="1400" dirty="0">
              <a:latin typeface="+mj-lt"/>
            </a:endParaRPr>
          </a:p>
        </p:txBody>
      </p:sp>
      <p:sp>
        <p:nvSpPr>
          <p:cNvPr id="32" name="TextBox 31"/>
          <p:cNvSpPr txBox="1"/>
          <p:nvPr/>
        </p:nvSpPr>
        <p:spPr>
          <a:xfrm>
            <a:off x="8705225" y="4279609"/>
            <a:ext cx="611560" cy="307777"/>
          </a:xfrm>
          <a:prstGeom prst="rect">
            <a:avLst/>
          </a:prstGeom>
          <a:noFill/>
        </p:spPr>
        <p:txBody>
          <a:bodyPr wrap="square" rtlCol="0">
            <a:spAutoFit/>
          </a:bodyPr>
          <a:lstStyle/>
          <a:p>
            <a:r>
              <a:rPr lang="en-US" sz="1400" dirty="0" smtClean="0">
                <a:latin typeface="+mj-lt"/>
              </a:rPr>
              <a:t>70%</a:t>
            </a:r>
            <a:endParaRPr lang="en-US" sz="1400" dirty="0">
              <a:latin typeface="+mj-lt"/>
            </a:endParaRPr>
          </a:p>
        </p:txBody>
      </p:sp>
      <p:sp>
        <p:nvSpPr>
          <p:cNvPr id="33" name="TextBox 32"/>
          <p:cNvSpPr txBox="1"/>
          <p:nvPr/>
        </p:nvSpPr>
        <p:spPr>
          <a:xfrm>
            <a:off x="8698705" y="3563103"/>
            <a:ext cx="611560" cy="307777"/>
          </a:xfrm>
          <a:prstGeom prst="rect">
            <a:avLst/>
          </a:prstGeom>
          <a:noFill/>
        </p:spPr>
        <p:txBody>
          <a:bodyPr wrap="square" rtlCol="0">
            <a:spAutoFit/>
          </a:bodyPr>
          <a:lstStyle/>
          <a:p>
            <a:r>
              <a:rPr lang="en-US" sz="1400" dirty="0" smtClean="0">
                <a:latin typeface="+mj-lt"/>
              </a:rPr>
              <a:t>66%</a:t>
            </a:r>
            <a:endParaRPr lang="en-US" sz="1400" dirty="0">
              <a:latin typeface="+mj-lt"/>
            </a:endParaRPr>
          </a:p>
        </p:txBody>
      </p:sp>
      <p:sp>
        <p:nvSpPr>
          <p:cNvPr id="34" name="TextBox 33"/>
          <p:cNvSpPr txBox="1"/>
          <p:nvPr/>
        </p:nvSpPr>
        <p:spPr>
          <a:xfrm>
            <a:off x="8160950" y="4984671"/>
            <a:ext cx="611560" cy="307777"/>
          </a:xfrm>
          <a:prstGeom prst="rect">
            <a:avLst/>
          </a:prstGeom>
          <a:noFill/>
        </p:spPr>
        <p:txBody>
          <a:bodyPr wrap="square" rtlCol="0">
            <a:spAutoFit/>
          </a:bodyPr>
          <a:lstStyle/>
          <a:p>
            <a:r>
              <a:rPr lang="en-US" sz="1400" dirty="0" smtClean="0">
                <a:latin typeface="+mj-lt"/>
              </a:rPr>
              <a:t>11%</a:t>
            </a:r>
            <a:endParaRPr lang="en-US" sz="1400" dirty="0">
              <a:latin typeface="+mj-lt"/>
            </a:endParaRPr>
          </a:p>
        </p:txBody>
      </p:sp>
      <p:sp>
        <p:nvSpPr>
          <p:cNvPr id="35" name="TextBox 34"/>
          <p:cNvSpPr txBox="1"/>
          <p:nvPr/>
        </p:nvSpPr>
        <p:spPr>
          <a:xfrm>
            <a:off x="8154430" y="4621953"/>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36" name="TextBox 35"/>
          <p:cNvSpPr txBox="1"/>
          <p:nvPr/>
        </p:nvSpPr>
        <p:spPr>
          <a:xfrm>
            <a:off x="8705225" y="4994571"/>
            <a:ext cx="611560" cy="307777"/>
          </a:xfrm>
          <a:prstGeom prst="rect">
            <a:avLst/>
          </a:prstGeom>
          <a:noFill/>
        </p:spPr>
        <p:txBody>
          <a:bodyPr wrap="square" rtlCol="0">
            <a:spAutoFit/>
          </a:bodyPr>
          <a:lstStyle/>
          <a:p>
            <a:r>
              <a:rPr lang="en-US" sz="1400" dirty="0" smtClean="0">
                <a:latin typeface="+mj-lt"/>
              </a:rPr>
              <a:t>81%</a:t>
            </a:r>
            <a:endParaRPr lang="en-US" sz="1400" dirty="0">
              <a:latin typeface="+mj-lt"/>
            </a:endParaRPr>
          </a:p>
        </p:txBody>
      </p:sp>
      <p:sp>
        <p:nvSpPr>
          <p:cNvPr id="37" name="TextBox 36"/>
          <p:cNvSpPr txBox="1"/>
          <p:nvPr/>
        </p:nvSpPr>
        <p:spPr>
          <a:xfrm>
            <a:off x="8710580" y="4619978"/>
            <a:ext cx="611560" cy="307777"/>
          </a:xfrm>
          <a:prstGeom prst="rect">
            <a:avLst/>
          </a:prstGeom>
          <a:noFill/>
        </p:spPr>
        <p:txBody>
          <a:bodyPr wrap="square" rtlCol="0">
            <a:spAutoFit/>
          </a:bodyPr>
          <a:lstStyle/>
          <a:p>
            <a:r>
              <a:rPr lang="en-US" sz="1400" dirty="0" smtClean="0">
                <a:latin typeface="+mj-lt"/>
              </a:rPr>
              <a:t>78%</a:t>
            </a:r>
            <a:endParaRPr lang="en-US" sz="1400"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 y="333375"/>
            <a:ext cx="9136449" cy="792163"/>
          </a:xfrm>
        </p:spPr>
        <p:txBody>
          <a:bodyPr/>
          <a:lstStyle/>
          <a:p>
            <a:r>
              <a:rPr lang="nl-NL" sz="1800" dirty="0" smtClean="0"/>
              <a:t>77% geeft aan bereid te zijn om de voedselverspilling binnen het huishouden te verminderen door op maat te koken. Vrouwen (80%) en 50+ (82%) zijn relatief vaker hiertoe bereid.</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12</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ben bereid om de voedselverspilling binnen mijn huishouden te verminderen door op maat te koken</a:t>
            </a:r>
          </a:p>
          <a:p>
            <a:r>
              <a:rPr lang="nl-NL" sz="1000" b="0" dirty="0" smtClean="0">
                <a:solidFill>
                  <a:srgbClr val="000000"/>
                </a:solidFill>
                <a:latin typeface="Calibri" pitchFamily="34" charset="0"/>
              </a:rPr>
              <a:t>BASIS: Alle respondenten(in %, n=2.173) </a:t>
            </a:r>
            <a:endParaRPr lang="nl-NL" sz="1000" b="0" dirty="0">
              <a:solidFill>
                <a:srgbClr val="000000"/>
              </a:solidFill>
              <a:latin typeface="Calibri" pitchFamily="34" charset="0"/>
            </a:endParaRPr>
          </a:p>
        </p:txBody>
      </p:sp>
      <p:pic>
        <p:nvPicPr>
          <p:cNvPr id="19" name="Picture 2"/>
          <p:cNvPicPr>
            <a:picLocks noChangeAspect="1" noChangeArrowheads="1"/>
          </p:cNvPicPr>
          <p:nvPr/>
        </p:nvPicPr>
        <p:blipFill>
          <a:blip r:embed="rId2" cstate="print"/>
          <a:srcRect/>
          <a:stretch>
            <a:fillRect/>
          </a:stretch>
        </p:blipFill>
        <p:spPr bwMode="auto">
          <a:xfrm>
            <a:off x="7550" y="1971836"/>
            <a:ext cx="8380874" cy="3918330"/>
          </a:xfrm>
          <a:prstGeom prst="rect">
            <a:avLst/>
          </a:prstGeom>
          <a:noFill/>
          <a:ln w="9525">
            <a:noFill/>
            <a:miter lim="800000"/>
            <a:headEnd/>
            <a:tailEnd/>
          </a:ln>
          <a:effectLst/>
        </p:spPr>
      </p:pic>
      <p:sp>
        <p:nvSpPr>
          <p:cNvPr id="20" name="TextBox 19"/>
          <p:cNvSpPr txBox="1"/>
          <p:nvPr/>
        </p:nvSpPr>
        <p:spPr>
          <a:xfrm>
            <a:off x="8130458" y="1792739"/>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1" name="TextBox 20"/>
          <p:cNvSpPr txBox="1"/>
          <p:nvPr/>
        </p:nvSpPr>
        <p:spPr>
          <a:xfrm>
            <a:off x="8117193" y="2450872"/>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22" name="TextBox 21"/>
          <p:cNvSpPr txBox="1"/>
          <p:nvPr/>
        </p:nvSpPr>
        <p:spPr>
          <a:xfrm>
            <a:off x="8117193" y="2804660"/>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23" name="TextBox 22"/>
          <p:cNvSpPr txBox="1"/>
          <p:nvPr/>
        </p:nvSpPr>
        <p:spPr>
          <a:xfrm>
            <a:off x="8650983" y="1792252"/>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4" name="TextBox 23"/>
          <p:cNvSpPr txBox="1"/>
          <p:nvPr/>
        </p:nvSpPr>
        <p:spPr>
          <a:xfrm>
            <a:off x="8110673" y="2088154"/>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25" name="TextBox 24"/>
          <p:cNvSpPr txBox="1"/>
          <p:nvPr/>
        </p:nvSpPr>
        <p:spPr>
          <a:xfrm>
            <a:off x="8673343" y="2448897"/>
            <a:ext cx="611560" cy="307777"/>
          </a:xfrm>
          <a:prstGeom prst="rect">
            <a:avLst/>
          </a:prstGeom>
          <a:noFill/>
        </p:spPr>
        <p:txBody>
          <a:bodyPr wrap="square" rtlCol="0">
            <a:spAutoFit/>
          </a:bodyPr>
          <a:lstStyle/>
          <a:p>
            <a:r>
              <a:rPr lang="en-US" sz="1400" dirty="0" smtClean="0">
                <a:latin typeface="+mj-lt"/>
              </a:rPr>
              <a:t>80%</a:t>
            </a:r>
            <a:endParaRPr lang="en-US" sz="1400" dirty="0">
              <a:latin typeface="+mj-lt"/>
            </a:endParaRPr>
          </a:p>
        </p:txBody>
      </p:sp>
      <p:sp>
        <p:nvSpPr>
          <p:cNvPr id="26" name="TextBox 25"/>
          <p:cNvSpPr txBox="1"/>
          <p:nvPr/>
        </p:nvSpPr>
        <p:spPr>
          <a:xfrm>
            <a:off x="8673343" y="2802685"/>
            <a:ext cx="611560" cy="307777"/>
          </a:xfrm>
          <a:prstGeom prst="rect">
            <a:avLst/>
          </a:prstGeom>
          <a:noFill/>
        </p:spPr>
        <p:txBody>
          <a:bodyPr wrap="square" rtlCol="0">
            <a:spAutoFit/>
          </a:bodyPr>
          <a:lstStyle/>
          <a:p>
            <a:r>
              <a:rPr lang="en-US" sz="1400" dirty="0" smtClean="0">
                <a:latin typeface="+mj-lt"/>
              </a:rPr>
              <a:t>71%</a:t>
            </a:r>
            <a:endParaRPr lang="en-US" sz="1400" dirty="0">
              <a:latin typeface="+mj-lt"/>
            </a:endParaRPr>
          </a:p>
        </p:txBody>
      </p:sp>
      <p:sp>
        <p:nvSpPr>
          <p:cNvPr id="27" name="TextBox 26"/>
          <p:cNvSpPr txBox="1"/>
          <p:nvPr/>
        </p:nvSpPr>
        <p:spPr>
          <a:xfrm>
            <a:off x="8666823" y="2086179"/>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28" name="TextBox 27"/>
          <p:cNvSpPr txBox="1"/>
          <p:nvPr/>
        </p:nvSpPr>
        <p:spPr>
          <a:xfrm>
            <a:off x="8115218" y="3885772"/>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29" name="TextBox 28"/>
          <p:cNvSpPr txBox="1"/>
          <p:nvPr/>
        </p:nvSpPr>
        <p:spPr>
          <a:xfrm>
            <a:off x="8115218" y="4239560"/>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30" name="TextBox 29"/>
          <p:cNvSpPr txBox="1"/>
          <p:nvPr/>
        </p:nvSpPr>
        <p:spPr>
          <a:xfrm>
            <a:off x="8108698" y="3523054"/>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31" name="TextBox 30"/>
          <p:cNvSpPr txBox="1"/>
          <p:nvPr/>
        </p:nvSpPr>
        <p:spPr>
          <a:xfrm>
            <a:off x="8671368" y="3883797"/>
            <a:ext cx="611560" cy="307777"/>
          </a:xfrm>
          <a:prstGeom prst="rect">
            <a:avLst/>
          </a:prstGeom>
          <a:noFill/>
        </p:spPr>
        <p:txBody>
          <a:bodyPr wrap="square" rtlCol="0">
            <a:spAutoFit/>
          </a:bodyPr>
          <a:lstStyle/>
          <a:p>
            <a:r>
              <a:rPr lang="en-US" sz="1400" dirty="0" smtClean="0">
                <a:latin typeface="+mj-lt"/>
              </a:rPr>
              <a:t>69%</a:t>
            </a:r>
            <a:endParaRPr lang="en-US" sz="1400" dirty="0">
              <a:latin typeface="+mj-lt"/>
            </a:endParaRPr>
          </a:p>
        </p:txBody>
      </p:sp>
      <p:sp>
        <p:nvSpPr>
          <p:cNvPr id="32" name="TextBox 31"/>
          <p:cNvSpPr txBox="1"/>
          <p:nvPr/>
        </p:nvSpPr>
        <p:spPr>
          <a:xfrm>
            <a:off x="8671368" y="4237585"/>
            <a:ext cx="611560" cy="307777"/>
          </a:xfrm>
          <a:prstGeom prst="rect">
            <a:avLst/>
          </a:prstGeom>
          <a:noFill/>
        </p:spPr>
        <p:txBody>
          <a:bodyPr wrap="square" rtlCol="0">
            <a:spAutoFit/>
          </a:bodyPr>
          <a:lstStyle/>
          <a:p>
            <a:r>
              <a:rPr lang="en-US" sz="1400" dirty="0" smtClean="0">
                <a:latin typeface="+mj-lt"/>
              </a:rPr>
              <a:t>74%</a:t>
            </a:r>
            <a:endParaRPr lang="en-US" sz="1400" dirty="0">
              <a:latin typeface="+mj-lt"/>
            </a:endParaRPr>
          </a:p>
        </p:txBody>
      </p:sp>
      <p:sp>
        <p:nvSpPr>
          <p:cNvPr id="33" name="TextBox 32"/>
          <p:cNvSpPr txBox="1"/>
          <p:nvPr/>
        </p:nvSpPr>
        <p:spPr>
          <a:xfrm>
            <a:off x="8664848" y="3521079"/>
            <a:ext cx="611560" cy="307777"/>
          </a:xfrm>
          <a:prstGeom prst="rect">
            <a:avLst/>
          </a:prstGeom>
          <a:noFill/>
        </p:spPr>
        <p:txBody>
          <a:bodyPr wrap="square" rtlCol="0">
            <a:spAutoFit/>
          </a:bodyPr>
          <a:lstStyle/>
          <a:p>
            <a:r>
              <a:rPr lang="en-US" sz="1400" dirty="0" smtClean="0">
                <a:latin typeface="+mj-lt"/>
              </a:rPr>
              <a:t>75%</a:t>
            </a:r>
            <a:endParaRPr lang="en-US" sz="1400" dirty="0">
              <a:latin typeface="+mj-lt"/>
            </a:endParaRPr>
          </a:p>
        </p:txBody>
      </p:sp>
      <p:sp>
        <p:nvSpPr>
          <p:cNvPr id="34" name="TextBox 33"/>
          <p:cNvSpPr txBox="1"/>
          <p:nvPr/>
        </p:nvSpPr>
        <p:spPr>
          <a:xfrm>
            <a:off x="8127093" y="4942647"/>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35" name="TextBox 34"/>
          <p:cNvSpPr txBox="1"/>
          <p:nvPr/>
        </p:nvSpPr>
        <p:spPr>
          <a:xfrm>
            <a:off x="8120573" y="4579929"/>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36" name="TextBox 35"/>
          <p:cNvSpPr txBox="1"/>
          <p:nvPr/>
        </p:nvSpPr>
        <p:spPr>
          <a:xfrm>
            <a:off x="8671368" y="4952547"/>
            <a:ext cx="611560" cy="307777"/>
          </a:xfrm>
          <a:prstGeom prst="rect">
            <a:avLst/>
          </a:prstGeom>
          <a:noFill/>
        </p:spPr>
        <p:txBody>
          <a:bodyPr wrap="square" rtlCol="0">
            <a:spAutoFit/>
          </a:bodyPr>
          <a:lstStyle/>
          <a:p>
            <a:r>
              <a:rPr lang="en-US" sz="1400" dirty="0" smtClean="0">
                <a:latin typeface="+mj-lt"/>
              </a:rPr>
              <a:t>82%</a:t>
            </a:r>
            <a:endParaRPr lang="en-US" sz="1400" dirty="0">
              <a:latin typeface="+mj-lt"/>
            </a:endParaRPr>
          </a:p>
        </p:txBody>
      </p:sp>
      <p:sp>
        <p:nvSpPr>
          <p:cNvPr id="37" name="TextBox 36"/>
          <p:cNvSpPr txBox="1"/>
          <p:nvPr/>
        </p:nvSpPr>
        <p:spPr>
          <a:xfrm>
            <a:off x="8676723" y="4577954"/>
            <a:ext cx="611560" cy="307777"/>
          </a:xfrm>
          <a:prstGeom prst="rect">
            <a:avLst/>
          </a:prstGeom>
          <a:noFill/>
        </p:spPr>
        <p:txBody>
          <a:bodyPr wrap="square" rtlCol="0">
            <a:spAutoFit/>
          </a:bodyPr>
          <a:lstStyle/>
          <a:p>
            <a:r>
              <a:rPr lang="en-US" sz="1400" dirty="0" smtClean="0">
                <a:latin typeface="+mj-lt"/>
              </a:rPr>
              <a:t>82%</a:t>
            </a:r>
            <a:endParaRPr lang="en-US" sz="1400" dirty="0">
              <a:latin typeface="+mj-lt"/>
            </a:endParaRPr>
          </a:p>
        </p:txBody>
      </p:sp>
      <p:sp>
        <p:nvSpPr>
          <p:cNvPr id="38" name="Text Box 11"/>
          <p:cNvSpPr txBox="1">
            <a:spLocks noChangeArrowheads="1"/>
          </p:cNvSpPr>
          <p:nvPr/>
        </p:nvSpPr>
        <p:spPr bwMode="auto">
          <a:xfrm>
            <a:off x="3683125" y="5882879"/>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39" name="TextBox 38"/>
          <p:cNvSpPr txBox="1"/>
          <p:nvPr/>
        </p:nvSpPr>
        <p:spPr>
          <a:xfrm>
            <a:off x="2162385" y="5544592"/>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40" name="TextBox 39"/>
          <p:cNvSpPr txBox="1"/>
          <p:nvPr/>
        </p:nvSpPr>
        <p:spPr>
          <a:xfrm>
            <a:off x="4805205" y="5542437"/>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 y="333375"/>
            <a:ext cx="9142999" cy="792163"/>
          </a:xfrm>
        </p:spPr>
        <p:txBody>
          <a:bodyPr/>
          <a:lstStyle/>
          <a:p>
            <a:r>
              <a:rPr lang="nl-NL" sz="1800" dirty="0" smtClean="0"/>
              <a:t>2-persoons huishoudens (82%) zijn relatief vaker bereid op maat te koken om de hoeveelheid voedselverspilling te verminderen.</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12</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ben bereid om de voedselverspilling binnen mijn huishouden te verminderen door op maat te koken</a:t>
            </a:r>
          </a:p>
          <a:p>
            <a:r>
              <a:rPr lang="nl-NL" sz="1000" b="0" dirty="0" smtClean="0">
                <a:solidFill>
                  <a:srgbClr val="000000"/>
                </a:solidFill>
                <a:latin typeface="Calibri" pitchFamily="34" charset="0"/>
              </a:rPr>
              <a:t>BASIS: Alle respondenten(in %, n=2.173) </a:t>
            </a:r>
            <a:endParaRPr lang="nl-NL" sz="1000" b="0" dirty="0">
              <a:solidFill>
                <a:srgbClr val="000000"/>
              </a:solidFill>
              <a:latin typeface="Calibri" pitchFamily="34" charset="0"/>
            </a:endParaRPr>
          </a:p>
        </p:txBody>
      </p:sp>
      <p:pic>
        <p:nvPicPr>
          <p:cNvPr id="22" name="Picture 2"/>
          <p:cNvPicPr>
            <a:picLocks noChangeAspect="1" noChangeArrowheads="1"/>
          </p:cNvPicPr>
          <p:nvPr/>
        </p:nvPicPr>
        <p:blipFill>
          <a:blip r:embed="rId2" cstate="print"/>
          <a:srcRect/>
          <a:stretch>
            <a:fillRect/>
          </a:stretch>
        </p:blipFill>
        <p:spPr bwMode="auto">
          <a:xfrm>
            <a:off x="1001" y="2060389"/>
            <a:ext cx="8387424" cy="3921392"/>
          </a:xfrm>
          <a:prstGeom prst="rect">
            <a:avLst/>
          </a:prstGeom>
          <a:noFill/>
          <a:ln w="9525">
            <a:noFill/>
            <a:miter lim="800000"/>
            <a:headEnd/>
            <a:tailEnd/>
          </a:ln>
          <a:effectLst/>
        </p:spPr>
      </p:pic>
      <p:sp>
        <p:nvSpPr>
          <p:cNvPr id="23" name="Text Box 11"/>
          <p:cNvSpPr txBox="1">
            <a:spLocks noChangeArrowheads="1"/>
          </p:cNvSpPr>
          <p:nvPr/>
        </p:nvSpPr>
        <p:spPr bwMode="auto">
          <a:xfrm>
            <a:off x="3647500" y="5989754"/>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24" name="TextBox 23"/>
          <p:cNvSpPr txBox="1"/>
          <p:nvPr/>
        </p:nvSpPr>
        <p:spPr>
          <a:xfrm>
            <a:off x="2126760" y="5651467"/>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25" name="TextBox 24"/>
          <p:cNvSpPr txBox="1"/>
          <p:nvPr/>
        </p:nvSpPr>
        <p:spPr>
          <a:xfrm>
            <a:off x="4769580" y="5649312"/>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
        <p:nvSpPr>
          <p:cNvPr id="26" name="TextBox 25"/>
          <p:cNvSpPr txBox="1"/>
          <p:nvPr/>
        </p:nvSpPr>
        <p:spPr>
          <a:xfrm>
            <a:off x="8201708" y="1844553"/>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7" name="TextBox 26"/>
          <p:cNvSpPr txBox="1"/>
          <p:nvPr/>
        </p:nvSpPr>
        <p:spPr>
          <a:xfrm>
            <a:off x="8188443" y="2676497"/>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28" name="TextBox 27"/>
          <p:cNvSpPr txBox="1"/>
          <p:nvPr/>
        </p:nvSpPr>
        <p:spPr>
          <a:xfrm>
            <a:off x="8188443" y="2935285"/>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29" name="TextBox 28"/>
          <p:cNvSpPr txBox="1"/>
          <p:nvPr/>
        </p:nvSpPr>
        <p:spPr>
          <a:xfrm>
            <a:off x="8662858" y="1844066"/>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30" name="TextBox 29"/>
          <p:cNvSpPr txBox="1"/>
          <p:nvPr/>
        </p:nvSpPr>
        <p:spPr>
          <a:xfrm>
            <a:off x="8181923" y="2408779"/>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31" name="TextBox 30"/>
          <p:cNvSpPr txBox="1"/>
          <p:nvPr/>
        </p:nvSpPr>
        <p:spPr>
          <a:xfrm>
            <a:off x="8685218" y="2686397"/>
            <a:ext cx="611560" cy="307777"/>
          </a:xfrm>
          <a:prstGeom prst="rect">
            <a:avLst/>
          </a:prstGeom>
          <a:noFill/>
        </p:spPr>
        <p:txBody>
          <a:bodyPr wrap="square" rtlCol="0">
            <a:spAutoFit/>
          </a:bodyPr>
          <a:lstStyle/>
          <a:p>
            <a:r>
              <a:rPr lang="en-US" sz="1400" dirty="0" smtClean="0">
                <a:latin typeface="+mj-lt"/>
              </a:rPr>
              <a:t>76%</a:t>
            </a:r>
            <a:endParaRPr lang="en-US" sz="1400" dirty="0">
              <a:latin typeface="+mj-lt"/>
            </a:endParaRPr>
          </a:p>
        </p:txBody>
      </p:sp>
      <p:sp>
        <p:nvSpPr>
          <p:cNvPr id="32" name="TextBox 31"/>
          <p:cNvSpPr txBox="1"/>
          <p:nvPr/>
        </p:nvSpPr>
        <p:spPr>
          <a:xfrm>
            <a:off x="8685218" y="2945185"/>
            <a:ext cx="611560" cy="307777"/>
          </a:xfrm>
          <a:prstGeom prst="rect">
            <a:avLst/>
          </a:prstGeom>
          <a:noFill/>
        </p:spPr>
        <p:txBody>
          <a:bodyPr wrap="square" rtlCol="0">
            <a:spAutoFit/>
          </a:bodyPr>
          <a:lstStyle/>
          <a:p>
            <a:r>
              <a:rPr lang="en-US" sz="1400" dirty="0" smtClean="0">
                <a:latin typeface="+mj-lt"/>
              </a:rPr>
              <a:t>74%</a:t>
            </a:r>
            <a:endParaRPr lang="en-US" sz="1400" dirty="0">
              <a:latin typeface="+mj-lt"/>
            </a:endParaRPr>
          </a:p>
        </p:txBody>
      </p:sp>
      <p:sp>
        <p:nvSpPr>
          <p:cNvPr id="33" name="TextBox 32"/>
          <p:cNvSpPr txBox="1"/>
          <p:nvPr/>
        </p:nvSpPr>
        <p:spPr>
          <a:xfrm>
            <a:off x="8678698" y="2418679"/>
            <a:ext cx="611560" cy="307777"/>
          </a:xfrm>
          <a:prstGeom prst="rect">
            <a:avLst/>
          </a:prstGeom>
          <a:noFill/>
        </p:spPr>
        <p:txBody>
          <a:bodyPr wrap="square" rtlCol="0">
            <a:spAutoFit/>
          </a:bodyPr>
          <a:lstStyle/>
          <a:p>
            <a:r>
              <a:rPr lang="en-US" sz="1400" dirty="0" smtClean="0">
                <a:latin typeface="+mj-lt"/>
              </a:rPr>
              <a:t>79%</a:t>
            </a:r>
            <a:endParaRPr lang="en-US" sz="1400" dirty="0">
              <a:latin typeface="+mj-lt"/>
            </a:endParaRPr>
          </a:p>
        </p:txBody>
      </p:sp>
      <p:sp>
        <p:nvSpPr>
          <p:cNvPr id="34" name="TextBox 33"/>
          <p:cNvSpPr txBox="1"/>
          <p:nvPr/>
        </p:nvSpPr>
        <p:spPr>
          <a:xfrm>
            <a:off x="8186468" y="4301397"/>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35" name="TextBox 34"/>
          <p:cNvSpPr txBox="1"/>
          <p:nvPr/>
        </p:nvSpPr>
        <p:spPr>
          <a:xfrm>
            <a:off x="8186468" y="4560185"/>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36" name="TextBox 35"/>
          <p:cNvSpPr txBox="1"/>
          <p:nvPr/>
        </p:nvSpPr>
        <p:spPr>
          <a:xfrm>
            <a:off x="8179948" y="4033679"/>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37" name="TextBox 36"/>
          <p:cNvSpPr txBox="1"/>
          <p:nvPr/>
        </p:nvSpPr>
        <p:spPr>
          <a:xfrm>
            <a:off x="8683243" y="4287547"/>
            <a:ext cx="611560" cy="307777"/>
          </a:xfrm>
          <a:prstGeom prst="rect">
            <a:avLst/>
          </a:prstGeom>
          <a:noFill/>
        </p:spPr>
        <p:txBody>
          <a:bodyPr wrap="square" rtlCol="0">
            <a:spAutoFit/>
          </a:bodyPr>
          <a:lstStyle/>
          <a:p>
            <a:r>
              <a:rPr lang="en-US" sz="1400" dirty="0" smtClean="0">
                <a:latin typeface="+mj-lt"/>
              </a:rPr>
              <a:t>82%</a:t>
            </a:r>
            <a:endParaRPr lang="en-US" sz="1400" dirty="0">
              <a:latin typeface="+mj-lt"/>
            </a:endParaRPr>
          </a:p>
        </p:txBody>
      </p:sp>
      <p:sp>
        <p:nvSpPr>
          <p:cNvPr id="38" name="TextBox 37"/>
          <p:cNvSpPr txBox="1"/>
          <p:nvPr/>
        </p:nvSpPr>
        <p:spPr>
          <a:xfrm>
            <a:off x="8683243" y="4546335"/>
            <a:ext cx="611560" cy="307777"/>
          </a:xfrm>
          <a:prstGeom prst="rect">
            <a:avLst/>
          </a:prstGeom>
          <a:noFill/>
        </p:spPr>
        <p:txBody>
          <a:bodyPr wrap="square" rtlCol="0">
            <a:spAutoFit/>
          </a:bodyPr>
          <a:lstStyle/>
          <a:p>
            <a:r>
              <a:rPr lang="en-US" sz="1400" dirty="0" smtClean="0">
                <a:latin typeface="+mj-lt"/>
              </a:rPr>
              <a:t>67%</a:t>
            </a:r>
            <a:endParaRPr lang="en-US" sz="1400" dirty="0">
              <a:latin typeface="+mj-lt"/>
            </a:endParaRPr>
          </a:p>
        </p:txBody>
      </p:sp>
      <p:sp>
        <p:nvSpPr>
          <p:cNvPr id="39" name="TextBox 38"/>
          <p:cNvSpPr txBox="1"/>
          <p:nvPr/>
        </p:nvSpPr>
        <p:spPr>
          <a:xfrm>
            <a:off x="8676723" y="4019829"/>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40" name="TextBox 39"/>
          <p:cNvSpPr txBox="1"/>
          <p:nvPr/>
        </p:nvSpPr>
        <p:spPr>
          <a:xfrm>
            <a:off x="8198343" y="5108897"/>
            <a:ext cx="611560" cy="307777"/>
          </a:xfrm>
          <a:prstGeom prst="rect">
            <a:avLst/>
          </a:prstGeom>
          <a:noFill/>
        </p:spPr>
        <p:txBody>
          <a:bodyPr wrap="square" rtlCol="0">
            <a:spAutoFit/>
          </a:bodyPr>
          <a:lstStyle/>
          <a:p>
            <a:r>
              <a:rPr lang="en-US" sz="1400" dirty="0" smtClean="0">
                <a:latin typeface="+mj-lt"/>
              </a:rPr>
              <a:t>10%</a:t>
            </a:r>
            <a:endParaRPr lang="en-US" sz="1400" dirty="0">
              <a:latin typeface="+mj-lt"/>
            </a:endParaRPr>
          </a:p>
        </p:txBody>
      </p:sp>
      <p:sp>
        <p:nvSpPr>
          <p:cNvPr id="41" name="TextBox 40"/>
          <p:cNvSpPr txBox="1"/>
          <p:nvPr/>
        </p:nvSpPr>
        <p:spPr>
          <a:xfrm>
            <a:off x="8191823" y="4829304"/>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42" name="TextBox 41"/>
          <p:cNvSpPr txBox="1"/>
          <p:nvPr/>
        </p:nvSpPr>
        <p:spPr>
          <a:xfrm>
            <a:off x="8683243" y="5106922"/>
            <a:ext cx="611560" cy="307777"/>
          </a:xfrm>
          <a:prstGeom prst="rect">
            <a:avLst/>
          </a:prstGeom>
          <a:noFill/>
        </p:spPr>
        <p:txBody>
          <a:bodyPr wrap="square" rtlCol="0">
            <a:spAutoFit/>
          </a:bodyPr>
          <a:lstStyle/>
          <a:p>
            <a:r>
              <a:rPr lang="en-US" sz="1400" dirty="0" smtClean="0">
                <a:latin typeface="+mj-lt"/>
              </a:rPr>
              <a:t>65%</a:t>
            </a:r>
            <a:endParaRPr lang="en-US" sz="1400" dirty="0">
              <a:latin typeface="+mj-lt"/>
            </a:endParaRPr>
          </a:p>
        </p:txBody>
      </p:sp>
      <p:sp>
        <p:nvSpPr>
          <p:cNvPr id="43" name="TextBox 42"/>
          <p:cNvSpPr txBox="1"/>
          <p:nvPr/>
        </p:nvSpPr>
        <p:spPr>
          <a:xfrm>
            <a:off x="8688598" y="4815454"/>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44" name="TextBox 43"/>
          <p:cNvSpPr txBox="1"/>
          <p:nvPr/>
        </p:nvSpPr>
        <p:spPr>
          <a:xfrm>
            <a:off x="8184493" y="3765047"/>
            <a:ext cx="611560" cy="307777"/>
          </a:xfrm>
          <a:prstGeom prst="rect">
            <a:avLst/>
          </a:prstGeom>
          <a:noFill/>
        </p:spPr>
        <p:txBody>
          <a:bodyPr wrap="square" rtlCol="0">
            <a:spAutoFit/>
          </a:bodyPr>
          <a:lstStyle/>
          <a:p>
            <a:r>
              <a:rPr lang="en-US" sz="1400" dirty="0" smtClean="0">
                <a:latin typeface="+mj-lt"/>
              </a:rPr>
              <a:t>8%</a:t>
            </a:r>
            <a:endParaRPr lang="en-US" sz="1400" dirty="0">
              <a:latin typeface="+mj-lt"/>
            </a:endParaRPr>
          </a:p>
        </p:txBody>
      </p:sp>
      <p:sp>
        <p:nvSpPr>
          <p:cNvPr id="45" name="TextBox 44"/>
          <p:cNvSpPr txBox="1"/>
          <p:nvPr/>
        </p:nvSpPr>
        <p:spPr>
          <a:xfrm>
            <a:off x="8681268" y="3751197"/>
            <a:ext cx="611560" cy="307777"/>
          </a:xfrm>
          <a:prstGeom prst="rect">
            <a:avLst/>
          </a:prstGeom>
          <a:noFill/>
        </p:spPr>
        <p:txBody>
          <a:bodyPr wrap="square" rtlCol="0">
            <a:spAutoFit/>
          </a:bodyPr>
          <a:lstStyle/>
          <a:p>
            <a:r>
              <a:rPr lang="en-US" sz="1400" dirty="0" smtClean="0">
                <a:latin typeface="+mj-lt"/>
              </a:rPr>
              <a:t>70%</a:t>
            </a:r>
            <a:endParaRPr lang="en-US" sz="1400" dirty="0">
              <a:latin typeface="+mj-lt"/>
            </a:endParaRPr>
          </a:p>
        </p:txBody>
      </p:sp>
      <p:sp>
        <p:nvSpPr>
          <p:cNvPr id="46" name="TextBox 45"/>
          <p:cNvSpPr txBox="1"/>
          <p:nvPr/>
        </p:nvSpPr>
        <p:spPr>
          <a:xfrm>
            <a:off x="8184493" y="3230672"/>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47" name="TextBox 46"/>
          <p:cNvSpPr txBox="1"/>
          <p:nvPr/>
        </p:nvSpPr>
        <p:spPr>
          <a:xfrm>
            <a:off x="8681268" y="3240572"/>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48" name="TextBox 47"/>
          <p:cNvSpPr txBox="1"/>
          <p:nvPr/>
        </p:nvSpPr>
        <p:spPr>
          <a:xfrm>
            <a:off x="8179948" y="2145554"/>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49" name="TextBox 48"/>
          <p:cNvSpPr txBox="1"/>
          <p:nvPr/>
        </p:nvSpPr>
        <p:spPr>
          <a:xfrm>
            <a:off x="8676723" y="2155454"/>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 y="333375"/>
            <a:ext cx="9136450" cy="792163"/>
          </a:xfrm>
        </p:spPr>
        <p:txBody>
          <a:bodyPr/>
          <a:lstStyle/>
          <a:p>
            <a:r>
              <a:rPr lang="nl-NL" sz="1800" dirty="0" smtClean="0"/>
              <a:t>77% geeft aan bereid te zijn om de voedselverspilling binnen het huishouden te verminderen door op maat te kopen. Opnieuw zijn vrouwen (80%) en 50+ (82% en 84%) hier relatief vaker toe bereid.</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12</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ben bereid om de voedselverspilling binnen mijn huishouden te verminderen door op maat te kopen</a:t>
            </a:r>
          </a:p>
          <a:p>
            <a:r>
              <a:rPr lang="nl-NL" sz="1000" b="0" dirty="0" smtClean="0">
                <a:solidFill>
                  <a:srgbClr val="000000"/>
                </a:solidFill>
                <a:latin typeface="Calibri" pitchFamily="34" charset="0"/>
              </a:rPr>
              <a:t>BASIS: Alle respondenten(in %, n=2.173) </a:t>
            </a:r>
            <a:endParaRPr lang="nl-NL" sz="1000" b="0" dirty="0">
              <a:solidFill>
                <a:srgbClr val="000000"/>
              </a:solidFill>
              <a:latin typeface="Calibri" pitchFamily="34" charset="0"/>
            </a:endParaRPr>
          </a:p>
        </p:txBody>
      </p:sp>
      <p:pic>
        <p:nvPicPr>
          <p:cNvPr id="19" name="Picture 2"/>
          <p:cNvPicPr>
            <a:picLocks noChangeAspect="1" noChangeArrowheads="1"/>
          </p:cNvPicPr>
          <p:nvPr/>
        </p:nvPicPr>
        <p:blipFill>
          <a:blip r:embed="rId2" cstate="print"/>
          <a:srcRect/>
          <a:stretch>
            <a:fillRect/>
          </a:stretch>
        </p:blipFill>
        <p:spPr bwMode="auto">
          <a:xfrm>
            <a:off x="7550" y="1977263"/>
            <a:ext cx="8380874" cy="3918331"/>
          </a:xfrm>
          <a:prstGeom prst="rect">
            <a:avLst/>
          </a:prstGeom>
          <a:noFill/>
          <a:ln w="9525">
            <a:noFill/>
            <a:miter lim="800000"/>
            <a:headEnd/>
            <a:tailEnd/>
          </a:ln>
          <a:effectLst/>
        </p:spPr>
      </p:pic>
      <p:sp>
        <p:nvSpPr>
          <p:cNvPr id="20" name="TextBox 19"/>
          <p:cNvSpPr txBox="1"/>
          <p:nvPr/>
        </p:nvSpPr>
        <p:spPr>
          <a:xfrm>
            <a:off x="8130458" y="1816489"/>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1" name="TextBox 20"/>
          <p:cNvSpPr txBox="1"/>
          <p:nvPr/>
        </p:nvSpPr>
        <p:spPr>
          <a:xfrm>
            <a:off x="8117193" y="2474622"/>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22" name="TextBox 21"/>
          <p:cNvSpPr txBox="1"/>
          <p:nvPr/>
        </p:nvSpPr>
        <p:spPr>
          <a:xfrm>
            <a:off x="8117193" y="2828410"/>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23" name="TextBox 22"/>
          <p:cNvSpPr txBox="1"/>
          <p:nvPr/>
        </p:nvSpPr>
        <p:spPr>
          <a:xfrm>
            <a:off x="8650983" y="1816002"/>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4" name="TextBox 23"/>
          <p:cNvSpPr txBox="1"/>
          <p:nvPr/>
        </p:nvSpPr>
        <p:spPr>
          <a:xfrm>
            <a:off x="8110673" y="2111904"/>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25" name="TextBox 24"/>
          <p:cNvSpPr txBox="1"/>
          <p:nvPr/>
        </p:nvSpPr>
        <p:spPr>
          <a:xfrm>
            <a:off x="8673343" y="2472647"/>
            <a:ext cx="611560" cy="307777"/>
          </a:xfrm>
          <a:prstGeom prst="rect">
            <a:avLst/>
          </a:prstGeom>
          <a:noFill/>
        </p:spPr>
        <p:txBody>
          <a:bodyPr wrap="square" rtlCol="0">
            <a:spAutoFit/>
          </a:bodyPr>
          <a:lstStyle/>
          <a:p>
            <a:r>
              <a:rPr lang="en-US" sz="1400" dirty="0" smtClean="0">
                <a:latin typeface="+mj-lt"/>
              </a:rPr>
              <a:t>80%</a:t>
            </a:r>
            <a:endParaRPr lang="en-US" sz="1400" dirty="0">
              <a:latin typeface="+mj-lt"/>
            </a:endParaRPr>
          </a:p>
        </p:txBody>
      </p:sp>
      <p:sp>
        <p:nvSpPr>
          <p:cNvPr id="26" name="TextBox 25"/>
          <p:cNvSpPr txBox="1"/>
          <p:nvPr/>
        </p:nvSpPr>
        <p:spPr>
          <a:xfrm>
            <a:off x="8673343" y="2826435"/>
            <a:ext cx="611560" cy="307777"/>
          </a:xfrm>
          <a:prstGeom prst="rect">
            <a:avLst/>
          </a:prstGeom>
          <a:noFill/>
        </p:spPr>
        <p:txBody>
          <a:bodyPr wrap="square" rtlCol="0">
            <a:spAutoFit/>
          </a:bodyPr>
          <a:lstStyle/>
          <a:p>
            <a:r>
              <a:rPr lang="en-US" sz="1400" dirty="0" smtClean="0">
                <a:latin typeface="+mj-lt"/>
              </a:rPr>
              <a:t>72%</a:t>
            </a:r>
            <a:endParaRPr lang="en-US" sz="1400" dirty="0">
              <a:latin typeface="+mj-lt"/>
            </a:endParaRPr>
          </a:p>
        </p:txBody>
      </p:sp>
      <p:sp>
        <p:nvSpPr>
          <p:cNvPr id="27" name="TextBox 26"/>
          <p:cNvSpPr txBox="1"/>
          <p:nvPr/>
        </p:nvSpPr>
        <p:spPr>
          <a:xfrm>
            <a:off x="8666823" y="2109929"/>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28" name="TextBox 27"/>
          <p:cNvSpPr txBox="1"/>
          <p:nvPr/>
        </p:nvSpPr>
        <p:spPr>
          <a:xfrm>
            <a:off x="8115218" y="3909522"/>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29" name="TextBox 28"/>
          <p:cNvSpPr txBox="1"/>
          <p:nvPr/>
        </p:nvSpPr>
        <p:spPr>
          <a:xfrm>
            <a:off x="8115218" y="4263310"/>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30" name="TextBox 29"/>
          <p:cNvSpPr txBox="1"/>
          <p:nvPr/>
        </p:nvSpPr>
        <p:spPr>
          <a:xfrm>
            <a:off x="8108698" y="3546804"/>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31" name="TextBox 30"/>
          <p:cNvSpPr txBox="1"/>
          <p:nvPr/>
        </p:nvSpPr>
        <p:spPr>
          <a:xfrm>
            <a:off x="8671368" y="3907547"/>
            <a:ext cx="611560" cy="307777"/>
          </a:xfrm>
          <a:prstGeom prst="rect">
            <a:avLst/>
          </a:prstGeom>
          <a:noFill/>
        </p:spPr>
        <p:txBody>
          <a:bodyPr wrap="square" rtlCol="0">
            <a:spAutoFit/>
          </a:bodyPr>
          <a:lstStyle/>
          <a:p>
            <a:r>
              <a:rPr lang="en-US" sz="1400" dirty="0" smtClean="0">
                <a:latin typeface="+mj-lt"/>
              </a:rPr>
              <a:t>70%</a:t>
            </a:r>
            <a:endParaRPr lang="en-US" sz="1400" dirty="0">
              <a:latin typeface="+mj-lt"/>
            </a:endParaRPr>
          </a:p>
        </p:txBody>
      </p:sp>
      <p:sp>
        <p:nvSpPr>
          <p:cNvPr id="32" name="TextBox 31"/>
          <p:cNvSpPr txBox="1"/>
          <p:nvPr/>
        </p:nvSpPr>
        <p:spPr>
          <a:xfrm>
            <a:off x="8671368" y="4261335"/>
            <a:ext cx="611560" cy="307777"/>
          </a:xfrm>
          <a:prstGeom prst="rect">
            <a:avLst/>
          </a:prstGeom>
          <a:noFill/>
        </p:spPr>
        <p:txBody>
          <a:bodyPr wrap="square" rtlCol="0">
            <a:spAutoFit/>
          </a:bodyPr>
          <a:lstStyle/>
          <a:p>
            <a:r>
              <a:rPr lang="en-US" sz="1400" dirty="0" smtClean="0">
                <a:latin typeface="+mj-lt"/>
              </a:rPr>
              <a:t>74%</a:t>
            </a:r>
            <a:endParaRPr lang="en-US" sz="1400" dirty="0">
              <a:latin typeface="+mj-lt"/>
            </a:endParaRPr>
          </a:p>
        </p:txBody>
      </p:sp>
      <p:sp>
        <p:nvSpPr>
          <p:cNvPr id="33" name="TextBox 32"/>
          <p:cNvSpPr txBox="1"/>
          <p:nvPr/>
        </p:nvSpPr>
        <p:spPr>
          <a:xfrm>
            <a:off x="8664848" y="3544829"/>
            <a:ext cx="611560" cy="307777"/>
          </a:xfrm>
          <a:prstGeom prst="rect">
            <a:avLst/>
          </a:prstGeom>
          <a:noFill/>
        </p:spPr>
        <p:txBody>
          <a:bodyPr wrap="square" rtlCol="0">
            <a:spAutoFit/>
          </a:bodyPr>
          <a:lstStyle/>
          <a:p>
            <a:r>
              <a:rPr lang="en-US" sz="1400" dirty="0" smtClean="0">
                <a:latin typeface="+mj-lt"/>
              </a:rPr>
              <a:t>71%</a:t>
            </a:r>
            <a:endParaRPr lang="en-US" sz="1400" dirty="0">
              <a:latin typeface="+mj-lt"/>
            </a:endParaRPr>
          </a:p>
        </p:txBody>
      </p:sp>
      <p:sp>
        <p:nvSpPr>
          <p:cNvPr id="34" name="TextBox 33"/>
          <p:cNvSpPr txBox="1"/>
          <p:nvPr/>
        </p:nvSpPr>
        <p:spPr>
          <a:xfrm>
            <a:off x="8127093" y="4966397"/>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35" name="TextBox 34"/>
          <p:cNvSpPr txBox="1"/>
          <p:nvPr/>
        </p:nvSpPr>
        <p:spPr>
          <a:xfrm>
            <a:off x="8120573" y="4603679"/>
            <a:ext cx="611560" cy="307777"/>
          </a:xfrm>
          <a:prstGeom prst="rect">
            <a:avLst/>
          </a:prstGeom>
          <a:noFill/>
        </p:spPr>
        <p:txBody>
          <a:bodyPr wrap="square" rtlCol="0">
            <a:spAutoFit/>
          </a:bodyPr>
          <a:lstStyle/>
          <a:p>
            <a:r>
              <a:rPr lang="en-US" sz="1400" dirty="0" smtClean="0">
                <a:latin typeface="+mj-lt"/>
              </a:rPr>
              <a:t>3%</a:t>
            </a:r>
            <a:endParaRPr lang="en-US" sz="1400" dirty="0">
              <a:latin typeface="+mj-lt"/>
            </a:endParaRPr>
          </a:p>
        </p:txBody>
      </p:sp>
      <p:sp>
        <p:nvSpPr>
          <p:cNvPr id="36" name="TextBox 35"/>
          <p:cNvSpPr txBox="1"/>
          <p:nvPr/>
        </p:nvSpPr>
        <p:spPr>
          <a:xfrm>
            <a:off x="8671368" y="4976297"/>
            <a:ext cx="611560" cy="307777"/>
          </a:xfrm>
          <a:prstGeom prst="rect">
            <a:avLst/>
          </a:prstGeom>
          <a:noFill/>
        </p:spPr>
        <p:txBody>
          <a:bodyPr wrap="square" rtlCol="0">
            <a:spAutoFit/>
          </a:bodyPr>
          <a:lstStyle/>
          <a:p>
            <a:r>
              <a:rPr lang="en-US" sz="1400" dirty="0" smtClean="0">
                <a:latin typeface="+mj-lt"/>
              </a:rPr>
              <a:t>84%</a:t>
            </a:r>
            <a:endParaRPr lang="en-US" sz="1400" dirty="0">
              <a:latin typeface="+mj-lt"/>
            </a:endParaRPr>
          </a:p>
        </p:txBody>
      </p:sp>
      <p:sp>
        <p:nvSpPr>
          <p:cNvPr id="37" name="TextBox 36"/>
          <p:cNvSpPr txBox="1"/>
          <p:nvPr/>
        </p:nvSpPr>
        <p:spPr>
          <a:xfrm>
            <a:off x="8676723" y="4601704"/>
            <a:ext cx="611560" cy="307777"/>
          </a:xfrm>
          <a:prstGeom prst="rect">
            <a:avLst/>
          </a:prstGeom>
          <a:noFill/>
        </p:spPr>
        <p:txBody>
          <a:bodyPr wrap="square" rtlCol="0">
            <a:spAutoFit/>
          </a:bodyPr>
          <a:lstStyle/>
          <a:p>
            <a:r>
              <a:rPr lang="en-US" sz="1400" dirty="0" smtClean="0">
                <a:latin typeface="+mj-lt"/>
              </a:rPr>
              <a:t>82%</a:t>
            </a:r>
            <a:endParaRPr lang="en-US" sz="1400" dirty="0">
              <a:latin typeface="+mj-lt"/>
            </a:endParaRPr>
          </a:p>
        </p:txBody>
      </p:sp>
      <p:sp>
        <p:nvSpPr>
          <p:cNvPr id="38" name="Text Box 11"/>
          <p:cNvSpPr txBox="1">
            <a:spLocks noChangeArrowheads="1"/>
          </p:cNvSpPr>
          <p:nvPr/>
        </p:nvSpPr>
        <p:spPr bwMode="auto">
          <a:xfrm>
            <a:off x="3671250" y="5894754"/>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39" name="TextBox 38"/>
          <p:cNvSpPr txBox="1"/>
          <p:nvPr/>
        </p:nvSpPr>
        <p:spPr>
          <a:xfrm>
            <a:off x="2150510" y="5556467"/>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40" name="TextBox 39"/>
          <p:cNvSpPr txBox="1"/>
          <p:nvPr/>
        </p:nvSpPr>
        <p:spPr>
          <a:xfrm>
            <a:off x="4793330" y="5554312"/>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4000" cy="792163"/>
          </a:xfrm>
        </p:spPr>
        <p:txBody>
          <a:bodyPr/>
          <a:lstStyle/>
          <a:p>
            <a:r>
              <a:rPr lang="nl-NL" sz="1800" dirty="0" smtClean="0"/>
              <a:t>2-persoons huishoudens (81%) zijn relatief vaker bereid op maat te kopen om de hoeveelheid voedselverspilling te verminderen.</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12</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ben bereid om de voedselverspilling binnen mijn huishouden te verminderen door op maat te kopen</a:t>
            </a:r>
          </a:p>
          <a:p>
            <a:r>
              <a:rPr lang="nl-NL" sz="1000" b="0" dirty="0" smtClean="0">
                <a:solidFill>
                  <a:srgbClr val="000000"/>
                </a:solidFill>
                <a:latin typeface="Calibri" pitchFamily="34" charset="0"/>
              </a:rPr>
              <a:t>BASIS: Alle respondenten(in %, n=2.173) </a:t>
            </a:r>
            <a:endParaRPr lang="nl-NL" sz="1000" b="0" dirty="0">
              <a:solidFill>
                <a:srgbClr val="000000"/>
              </a:solidFill>
              <a:latin typeface="Calibri" pitchFamily="34" charset="0"/>
            </a:endParaRPr>
          </a:p>
        </p:txBody>
      </p:sp>
      <p:pic>
        <p:nvPicPr>
          <p:cNvPr id="23" name="Picture 2"/>
          <p:cNvPicPr>
            <a:picLocks noChangeAspect="1" noChangeArrowheads="1"/>
          </p:cNvPicPr>
          <p:nvPr/>
        </p:nvPicPr>
        <p:blipFill>
          <a:blip r:embed="rId2" cstate="print"/>
          <a:srcRect/>
          <a:stretch>
            <a:fillRect/>
          </a:stretch>
        </p:blipFill>
        <p:spPr bwMode="auto">
          <a:xfrm>
            <a:off x="263" y="2066370"/>
            <a:ext cx="8388162" cy="3921737"/>
          </a:xfrm>
          <a:prstGeom prst="rect">
            <a:avLst/>
          </a:prstGeom>
          <a:noFill/>
          <a:ln w="9525">
            <a:noFill/>
            <a:miter lim="800000"/>
            <a:headEnd/>
            <a:tailEnd/>
          </a:ln>
          <a:effectLst/>
        </p:spPr>
      </p:pic>
      <p:sp>
        <p:nvSpPr>
          <p:cNvPr id="24" name="Text Box 11"/>
          <p:cNvSpPr txBox="1">
            <a:spLocks noChangeArrowheads="1"/>
          </p:cNvSpPr>
          <p:nvPr/>
        </p:nvSpPr>
        <p:spPr bwMode="auto">
          <a:xfrm>
            <a:off x="3671250" y="5989754"/>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25" name="TextBox 24"/>
          <p:cNvSpPr txBox="1"/>
          <p:nvPr/>
        </p:nvSpPr>
        <p:spPr>
          <a:xfrm>
            <a:off x="2150510" y="5651467"/>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26" name="TextBox 25"/>
          <p:cNvSpPr txBox="1"/>
          <p:nvPr/>
        </p:nvSpPr>
        <p:spPr>
          <a:xfrm>
            <a:off x="4793330" y="5649312"/>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
        <p:nvSpPr>
          <p:cNvPr id="27" name="TextBox 26"/>
          <p:cNvSpPr txBox="1"/>
          <p:nvPr/>
        </p:nvSpPr>
        <p:spPr>
          <a:xfrm>
            <a:off x="8154208" y="1844553"/>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8" name="TextBox 27"/>
          <p:cNvSpPr txBox="1"/>
          <p:nvPr/>
        </p:nvSpPr>
        <p:spPr>
          <a:xfrm>
            <a:off x="8140943" y="2676497"/>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29" name="TextBox 28"/>
          <p:cNvSpPr txBox="1"/>
          <p:nvPr/>
        </p:nvSpPr>
        <p:spPr>
          <a:xfrm>
            <a:off x="8140943" y="2935285"/>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30" name="TextBox 29"/>
          <p:cNvSpPr txBox="1"/>
          <p:nvPr/>
        </p:nvSpPr>
        <p:spPr>
          <a:xfrm>
            <a:off x="8615358" y="1844066"/>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31" name="TextBox 30"/>
          <p:cNvSpPr txBox="1"/>
          <p:nvPr/>
        </p:nvSpPr>
        <p:spPr>
          <a:xfrm>
            <a:off x="8134423" y="2408779"/>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32" name="TextBox 31"/>
          <p:cNvSpPr txBox="1"/>
          <p:nvPr/>
        </p:nvSpPr>
        <p:spPr>
          <a:xfrm>
            <a:off x="8637718" y="2686397"/>
            <a:ext cx="611560" cy="307777"/>
          </a:xfrm>
          <a:prstGeom prst="rect">
            <a:avLst/>
          </a:prstGeom>
          <a:noFill/>
        </p:spPr>
        <p:txBody>
          <a:bodyPr wrap="square" rtlCol="0">
            <a:spAutoFit/>
          </a:bodyPr>
          <a:lstStyle/>
          <a:p>
            <a:r>
              <a:rPr lang="en-US" sz="1400" dirty="0" smtClean="0">
                <a:latin typeface="+mj-lt"/>
              </a:rPr>
              <a:t>76%</a:t>
            </a:r>
            <a:endParaRPr lang="en-US" sz="1400" dirty="0">
              <a:latin typeface="+mj-lt"/>
            </a:endParaRPr>
          </a:p>
        </p:txBody>
      </p:sp>
      <p:sp>
        <p:nvSpPr>
          <p:cNvPr id="33" name="TextBox 32"/>
          <p:cNvSpPr txBox="1"/>
          <p:nvPr/>
        </p:nvSpPr>
        <p:spPr>
          <a:xfrm>
            <a:off x="8637718" y="2945185"/>
            <a:ext cx="611560" cy="307777"/>
          </a:xfrm>
          <a:prstGeom prst="rect">
            <a:avLst/>
          </a:prstGeom>
          <a:noFill/>
        </p:spPr>
        <p:txBody>
          <a:bodyPr wrap="square" rtlCol="0">
            <a:spAutoFit/>
          </a:bodyPr>
          <a:lstStyle/>
          <a:p>
            <a:r>
              <a:rPr lang="en-US" sz="1400" dirty="0" smtClean="0">
                <a:latin typeface="+mj-lt"/>
              </a:rPr>
              <a:t>76%</a:t>
            </a:r>
            <a:endParaRPr lang="en-US" sz="1400" dirty="0">
              <a:latin typeface="+mj-lt"/>
            </a:endParaRPr>
          </a:p>
        </p:txBody>
      </p:sp>
      <p:sp>
        <p:nvSpPr>
          <p:cNvPr id="34" name="TextBox 33"/>
          <p:cNvSpPr txBox="1"/>
          <p:nvPr/>
        </p:nvSpPr>
        <p:spPr>
          <a:xfrm>
            <a:off x="8631198" y="2418679"/>
            <a:ext cx="611560" cy="307777"/>
          </a:xfrm>
          <a:prstGeom prst="rect">
            <a:avLst/>
          </a:prstGeom>
          <a:noFill/>
        </p:spPr>
        <p:txBody>
          <a:bodyPr wrap="square" rtlCol="0">
            <a:spAutoFit/>
          </a:bodyPr>
          <a:lstStyle/>
          <a:p>
            <a:r>
              <a:rPr lang="en-US" sz="1400" dirty="0" smtClean="0">
                <a:latin typeface="+mj-lt"/>
              </a:rPr>
              <a:t>78%</a:t>
            </a:r>
            <a:endParaRPr lang="en-US" sz="1400" dirty="0">
              <a:latin typeface="+mj-lt"/>
            </a:endParaRPr>
          </a:p>
        </p:txBody>
      </p:sp>
      <p:sp>
        <p:nvSpPr>
          <p:cNvPr id="35" name="TextBox 34"/>
          <p:cNvSpPr txBox="1"/>
          <p:nvPr/>
        </p:nvSpPr>
        <p:spPr>
          <a:xfrm>
            <a:off x="8150843" y="4277647"/>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36" name="TextBox 35"/>
          <p:cNvSpPr txBox="1"/>
          <p:nvPr/>
        </p:nvSpPr>
        <p:spPr>
          <a:xfrm>
            <a:off x="8150843" y="4536435"/>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37" name="TextBox 36"/>
          <p:cNvSpPr txBox="1"/>
          <p:nvPr/>
        </p:nvSpPr>
        <p:spPr>
          <a:xfrm>
            <a:off x="8144323" y="4009929"/>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38" name="TextBox 37"/>
          <p:cNvSpPr txBox="1"/>
          <p:nvPr/>
        </p:nvSpPr>
        <p:spPr>
          <a:xfrm>
            <a:off x="8647618" y="4263797"/>
            <a:ext cx="611560" cy="307777"/>
          </a:xfrm>
          <a:prstGeom prst="rect">
            <a:avLst/>
          </a:prstGeom>
          <a:noFill/>
        </p:spPr>
        <p:txBody>
          <a:bodyPr wrap="square" rtlCol="0">
            <a:spAutoFit/>
          </a:bodyPr>
          <a:lstStyle/>
          <a:p>
            <a:r>
              <a:rPr lang="en-US" sz="1400" dirty="0" smtClean="0">
                <a:latin typeface="+mj-lt"/>
              </a:rPr>
              <a:t>81%</a:t>
            </a:r>
            <a:endParaRPr lang="en-US" sz="1400" dirty="0">
              <a:latin typeface="+mj-lt"/>
            </a:endParaRPr>
          </a:p>
        </p:txBody>
      </p:sp>
      <p:sp>
        <p:nvSpPr>
          <p:cNvPr id="39" name="TextBox 38"/>
          <p:cNvSpPr txBox="1"/>
          <p:nvPr/>
        </p:nvSpPr>
        <p:spPr>
          <a:xfrm>
            <a:off x="8647618" y="4522585"/>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
        <p:nvSpPr>
          <p:cNvPr id="40" name="TextBox 39"/>
          <p:cNvSpPr txBox="1"/>
          <p:nvPr/>
        </p:nvSpPr>
        <p:spPr>
          <a:xfrm>
            <a:off x="8641098" y="3996079"/>
            <a:ext cx="611560" cy="307777"/>
          </a:xfrm>
          <a:prstGeom prst="rect">
            <a:avLst/>
          </a:prstGeom>
          <a:noFill/>
        </p:spPr>
        <p:txBody>
          <a:bodyPr wrap="square" rtlCol="0">
            <a:spAutoFit/>
          </a:bodyPr>
          <a:lstStyle/>
          <a:p>
            <a:r>
              <a:rPr lang="en-US" sz="1400" dirty="0" smtClean="0">
                <a:latin typeface="+mj-lt"/>
              </a:rPr>
              <a:t>79%</a:t>
            </a:r>
            <a:endParaRPr lang="en-US" sz="1400" dirty="0">
              <a:latin typeface="+mj-lt"/>
            </a:endParaRPr>
          </a:p>
        </p:txBody>
      </p:sp>
      <p:sp>
        <p:nvSpPr>
          <p:cNvPr id="41" name="TextBox 40"/>
          <p:cNvSpPr txBox="1"/>
          <p:nvPr/>
        </p:nvSpPr>
        <p:spPr>
          <a:xfrm>
            <a:off x="8162718" y="5085147"/>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42" name="TextBox 41"/>
          <p:cNvSpPr txBox="1"/>
          <p:nvPr/>
        </p:nvSpPr>
        <p:spPr>
          <a:xfrm>
            <a:off x="8156198" y="4805554"/>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43" name="TextBox 42"/>
          <p:cNvSpPr txBox="1"/>
          <p:nvPr/>
        </p:nvSpPr>
        <p:spPr>
          <a:xfrm>
            <a:off x="8647618" y="5083172"/>
            <a:ext cx="611560" cy="307777"/>
          </a:xfrm>
          <a:prstGeom prst="rect">
            <a:avLst/>
          </a:prstGeom>
          <a:noFill/>
        </p:spPr>
        <p:txBody>
          <a:bodyPr wrap="square" rtlCol="0">
            <a:spAutoFit/>
          </a:bodyPr>
          <a:lstStyle/>
          <a:p>
            <a:r>
              <a:rPr lang="en-US" sz="1400" dirty="0" smtClean="0">
                <a:latin typeface="+mj-lt"/>
              </a:rPr>
              <a:t>63%</a:t>
            </a:r>
            <a:endParaRPr lang="en-US" sz="1400" dirty="0">
              <a:latin typeface="+mj-lt"/>
            </a:endParaRPr>
          </a:p>
        </p:txBody>
      </p:sp>
      <p:sp>
        <p:nvSpPr>
          <p:cNvPr id="44" name="TextBox 43"/>
          <p:cNvSpPr txBox="1"/>
          <p:nvPr/>
        </p:nvSpPr>
        <p:spPr>
          <a:xfrm>
            <a:off x="8652973" y="4791704"/>
            <a:ext cx="611560" cy="307777"/>
          </a:xfrm>
          <a:prstGeom prst="rect">
            <a:avLst/>
          </a:prstGeom>
          <a:noFill/>
        </p:spPr>
        <p:txBody>
          <a:bodyPr wrap="square" rtlCol="0">
            <a:spAutoFit/>
          </a:bodyPr>
          <a:lstStyle/>
          <a:p>
            <a:r>
              <a:rPr lang="en-US" sz="1400" dirty="0" smtClean="0">
                <a:latin typeface="+mj-lt"/>
              </a:rPr>
              <a:t>75%</a:t>
            </a:r>
            <a:endParaRPr lang="en-US" sz="1400" dirty="0">
              <a:latin typeface="+mj-lt"/>
            </a:endParaRPr>
          </a:p>
        </p:txBody>
      </p:sp>
      <p:sp>
        <p:nvSpPr>
          <p:cNvPr id="45" name="TextBox 44"/>
          <p:cNvSpPr txBox="1"/>
          <p:nvPr/>
        </p:nvSpPr>
        <p:spPr>
          <a:xfrm>
            <a:off x="8148868" y="3741297"/>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46" name="TextBox 45"/>
          <p:cNvSpPr txBox="1"/>
          <p:nvPr/>
        </p:nvSpPr>
        <p:spPr>
          <a:xfrm>
            <a:off x="8645643" y="3727447"/>
            <a:ext cx="611560" cy="307777"/>
          </a:xfrm>
          <a:prstGeom prst="rect">
            <a:avLst/>
          </a:prstGeom>
          <a:noFill/>
        </p:spPr>
        <p:txBody>
          <a:bodyPr wrap="square" rtlCol="0">
            <a:spAutoFit/>
          </a:bodyPr>
          <a:lstStyle/>
          <a:p>
            <a:r>
              <a:rPr lang="en-US" sz="1400" dirty="0" smtClean="0">
                <a:latin typeface="+mj-lt"/>
              </a:rPr>
              <a:t>72%</a:t>
            </a:r>
            <a:endParaRPr lang="en-US" sz="1400" dirty="0">
              <a:latin typeface="+mj-lt"/>
            </a:endParaRPr>
          </a:p>
        </p:txBody>
      </p:sp>
      <p:sp>
        <p:nvSpPr>
          <p:cNvPr id="47" name="TextBox 46"/>
          <p:cNvSpPr txBox="1"/>
          <p:nvPr/>
        </p:nvSpPr>
        <p:spPr>
          <a:xfrm>
            <a:off x="8136993" y="3230672"/>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48" name="TextBox 47"/>
          <p:cNvSpPr txBox="1"/>
          <p:nvPr/>
        </p:nvSpPr>
        <p:spPr>
          <a:xfrm>
            <a:off x="8633768" y="3240572"/>
            <a:ext cx="611560" cy="307777"/>
          </a:xfrm>
          <a:prstGeom prst="rect">
            <a:avLst/>
          </a:prstGeom>
          <a:noFill/>
        </p:spPr>
        <p:txBody>
          <a:bodyPr wrap="square" rtlCol="0">
            <a:spAutoFit/>
          </a:bodyPr>
          <a:lstStyle/>
          <a:p>
            <a:r>
              <a:rPr lang="en-US" sz="1400" dirty="0" smtClean="0">
                <a:latin typeface="+mj-lt"/>
              </a:rPr>
              <a:t>78%</a:t>
            </a:r>
            <a:endParaRPr lang="en-US" sz="1400" dirty="0">
              <a:latin typeface="+mj-lt"/>
            </a:endParaRPr>
          </a:p>
        </p:txBody>
      </p:sp>
      <p:sp>
        <p:nvSpPr>
          <p:cNvPr id="49" name="TextBox 48"/>
          <p:cNvSpPr txBox="1"/>
          <p:nvPr/>
        </p:nvSpPr>
        <p:spPr>
          <a:xfrm>
            <a:off x="8132448" y="2145554"/>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50" name="TextBox 49"/>
          <p:cNvSpPr txBox="1"/>
          <p:nvPr/>
        </p:nvSpPr>
        <p:spPr>
          <a:xfrm>
            <a:off x="8629223" y="2155454"/>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srcRect/>
          <a:stretch>
            <a:fillRect/>
          </a:stretch>
        </p:blipFill>
        <p:spPr bwMode="auto">
          <a:xfrm>
            <a:off x="1000" y="1971835"/>
            <a:ext cx="8387424" cy="3921393"/>
          </a:xfrm>
          <a:prstGeom prst="rect">
            <a:avLst/>
          </a:prstGeom>
          <a:noFill/>
          <a:ln w="9525">
            <a:noFill/>
            <a:miter lim="800000"/>
            <a:headEnd/>
            <a:tailEnd/>
          </a:ln>
          <a:effectLst/>
        </p:spPr>
      </p:pic>
      <p:sp>
        <p:nvSpPr>
          <p:cNvPr id="2" name="Title 1"/>
          <p:cNvSpPr>
            <a:spLocks noGrp="1"/>
          </p:cNvSpPr>
          <p:nvPr>
            <p:ph type="title"/>
          </p:nvPr>
        </p:nvSpPr>
        <p:spPr>
          <a:xfrm>
            <a:off x="0" y="333375"/>
            <a:ext cx="9143999" cy="792163"/>
          </a:xfrm>
        </p:spPr>
        <p:txBody>
          <a:bodyPr/>
          <a:lstStyle/>
          <a:p>
            <a:r>
              <a:rPr lang="nl-NL" sz="1800" dirty="0" smtClean="0"/>
              <a:t>73% geeft aan bereid te zijn om de voedselverspilling binnen het huishouden te verminderen door producten beter te bewaren. Ouderen van 50-64 jaar (79%) en 65+ (81%) geven relatief vaker aan dit te willen doen.</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12</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ben bereid om de voedselverspilling binnen mijn huishouden te verminderen door producten beter te bewaren</a:t>
            </a:r>
          </a:p>
          <a:p>
            <a:r>
              <a:rPr lang="nl-NL" sz="1000" b="0" dirty="0" smtClean="0">
                <a:solidFill>
                  <a:srgbClr val="000000"/>
                </a:solidFill>
                <a:latin typeface="Calibri" pitchFamily="34" charset="0"/>
              </a:rPr>
              <a:t>BASIS: Alle respondenten(in %, n=2.173) </a:t>
            </a:r>
            <a:endParaRPr lang="nl-NL" sz="1000" b="0" dirty="0">
              <a:solidFill>
                <a:srgbClr val="000000"/>
              </a:solidFill>
              <a:latin typeface="Calibri" pitchFamily="34" charset="0"/>
            </a:endParaRPr>
          </a:p>
        </p:txBody>
      </p:sp>
      <p:sp>
        <p:nvSpPr>
          <p:cNvPr id="20" name="TextBox 19"/>
          <p:cNvSpPr txBox="1"/>
          <p:nvPr/>
        </p:nvSpPr>
        <p:spPr>
          <a:xfrm>
            <a:off x="8130458" y="1816489"/>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1" name="TextBox 20"/>
          <p:cNvSpPr txBox="1"/>
          <p:nvPr/>
        </p:nvSpPr>
        <p:spPr>
          <a:xfrm>
            <a:off x="8117193" y="2474622"/>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22" name="TextBox 21"/>
          <p:cNvSpPr txBox="1"/>
          <p:nvPr/>
        </p:nvSpPr>
        <p:spPr>
          <a:xfrm>
            <a:off x="8117193" y="2828410"/>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23" name="TextBox 22"/>
          <p:cNvSpPr txBox="1"/>
          <p:nvPr/>
        </p:nvSpPr>
        <p:spPr>
          <a:xfrm>
            <a:off x="8650983" y="1816002"/>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4" name="TextBox 23"/>
          <p:cNvSpPr txBox="1"/>
          <p:nvPr/>
        </p:nvSpPr>
        <p:spPr>
          <a:xfrm>
            <a:off x="8110673" y="2111904"/>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25" name="TextBox 24"/>
          <p:cNvSpPr txBox="1"/>
          <p:nvPr/>
        </p:nvSpPr>
        <p:spPr>
          <a:xfrm>
            <a:off x="8673343" y="2472647"/>
            <a:ext cx="611560" cy="307777"/>
          </a:xfrm>
          <a:prstGeom prst="rect">
            <a:avLst/>
          </a:prstGeom>
          <a:noFill/>
        </p:spPr>
        <p:txBody>
          <a:bodyPr wrap="square" rtlCol="0">
            <a:spAutoFit/>
          </a:bodyPr>
          <a:lstStyle/>
          <a:p>
            <a:r>
              <a:rPr lang="en-US" sz="1400" dirty="0" smtClean="0">
                <a:latin typeface="+mj-lt"/>
              </a:rPr>
              <a:t>74%</a:t>
            </a:r>
            <a:endParaRPr lang="en-US" sz="1400" dirty="0">
              <a:latin typeface="+mj-lt"/>
            </a:endParaRPr>
          </a:p>
        </p:txBody>
      </p:sp>
      <p:sp>
        <p:nvSpPr>
          <p:cNvPr id="26" name="TextBox 25"/>
          <p:cNvSpPr txBox="1"/>
          <p:nvPr/>
        </p:nvSpPr>
        <p:spPr>
          <a:xfrm>
            <a:off x="8673343" y="2826435"/>
            <a:ext cx="611560" cy="307777"/>
          </a:xfrm>
          <a:prstGeom prst="rect">
            <a:avLst/>
          </a:prstGeom>
          <a:noFill/>
        </p:spPr>
        <p:txBody>
          <a:bodyPr wrap="square" rtlCol="0">
            <a:spAutoFit/>
          </a:bodyPr>
          <a:lstStyle/>
          <a:p>
            <a:r>
              <a:rPr lang="en-US" sz="1400" dirty="0" smtClean="0">
                <a:latin typeface="+mj-lt"/>
              </a:rPr>
              <a:t>72%</a:t>
            </a:r>
            <a:endParaRPr lang="en-US" sz="1400" dirty="0">
              <a:latin typeface="+mj-lt"/>
            </a:endParaRPr>
          </a:p>
        </p:txBody>
      </p:sp>
      <p:sp>
        <p:nvSpPr>
          <p:cNvPr id="27" name="TextBox 26"/>
          <p:cNvSpPr txBox="1"/>
          <p:nvPr/>
        </p:nvSpPr>
        <p:spPr>
          <a:xfrm>
            <a:off x="8666823" y="2109929"/>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
        <p:nvSpPr>
          <p:cNvPr id="28" name="TextBox 27"/>
          <p:cNvSpPr txBox="1"/>
          <p:nvPr/>
        </p:nvSpPr>
        <p:spPr>
          <a:xfrm>
            <a:off x="8115218" y="3909522"/>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29" name="TextBox 28"/>
          <p:cNvSpPr txBox="1"/>
          <p:nvPr/>
        </p:nvSpPr>
        <p:spPr>
          <a:xfrm>
            <a:off x="8115218" y="4263310"/>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30" name="TextBox 29"/>
          <p:cNvSpPr txBox="1"/>
          <p:nvPr/>
        </p:nvSpPr>
        <p:spPr>
          <a:xfrm>
            <a:off x="8108698" y="3546804"/>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31" name="TextBox 30"/>
          <p:cNvSpPr txBox="1"/>
          <p:nvPr/>
        </p:nvSpPr>
        <p:spPr>
          <a:xfrm>
            <a:off x="8671368" y="3907547"/>
            <a:ext cx="611560" cy="307777"/>
          </a:xfrm>
          <a:prstGeom prst="rect">
            <a:avLst/>
          </a:prstGeom>
          <a:noFill/>
        </p:spPr>
        <p:txBody>
          <a:bodyPr wrap="square" rtlCol="0">
            <a:spAutoFit/>
          </a:bodyPr>
          <a:lstStyle/>
          <a:p>
            <a:r>
              <a:rPr lang="en-US" sz="1400" dirty="0" smtClean="0">
                <a:latin typeface="+mj-lt"/>
              </a:rPr>
              <a:t>64%</a:t>
            </a:r>
            <a:endParaRPr lang="en-US" sz="1400" dirty="0">
              <a:latin typeface="+mj-lt"/>
            </a:endParaRPr>
          </a:p>
        </p:txBody>
      </p:sp>
      <p:sp>
        <p:nvSpPr>
          <p:cNvPr id="32" name="TextBox 31"/>
          <p:cNvSpPr txBox="1"/>
          <p:nvPr/>
        </p:nvSpPr>
        <p:spPr>
          <a:xfrm>
            <a:off x="8671368" y="4261335"/>
            <a:ext cx="611560" cy="307777"/>
          </a:xfrm>
          <a:prstGeom prst="rect">
            <a:avLst/>
          </a:prstGeom>
          <a:noFill/>
        </p:spPr>
        <p:txBody>
          <a:bodyPr wrap="square" rtlCol="0">
            <a:spAutoFit/>
          </a:bodyPr>
          <a:lstStyle/>
          <a:p>
            <a:r>
              <a:rPr lang="en-US" sz="1400" dirty="0" smtClean="0">
                <a:latin typeface="+mj-lt"/>
              </a:rPr>
              <a:t>69%</a:t>
            </a:r>
            <a:endParaRPr lang="en-US" sz="1400" dirty="0">
              <a:latin typeface="+mj-lt"/>
            </a:endParaRPr>
          </a:p>
        </p:txBody>
      </p:sp>
      <p:sp>
        <p:nvSpPr>
          <p:cNvPr id="33" name="TextBox 32"/>
          <p:cNvSpPr txBox="1"/>
          <p:nvPr/>
        </p:nvSpPr>
        <p:spPr>
          <a:xfrm>
            <a:off x="8664848" y="3544829"/>
            <a:ext cx="611560" cy="307777"/>
          </a:xfrm>
          <a:prstGeom prst="rect">
            <a:avLst/>
          </a:prstGeom>
          <a:noFill/>
        </p:spPr>
        <p:txBody>
          <a:bodyPr wrap="square" rtlCol="0">
            <a:spAutoFit/>
          </a:bodyPr>
          <a:lstStyle/>
          <a:p>
            <a:r>
              <a:rPr lang="en-US" sz="1400" dirty="0" smtClean="0">
                <a:latin typeface="+mj-lt"/>
              </a:rPr>
              <a:t>70%</a:t>
            </a:r>
            <a:endParaRPr lang="en-US" sz="1400" dirty="0">
              <a:latin typeface="+mj-lt"/>
            </a:endParaRPr>
          </a:p>
        </p:txBody>
      </p:sp>
      <p:sp>
        <p:nvSpPr>
          <p:cNvPr id="34" name="TextBox 33"/>
          <p:cNvSpPr txBox="1"/>
          <p:nvPr/>
        </p:nvSpPr>
        <p:spPr>
          <a:xfrm>
            <a:off x="8127093" y="4966397"/>
            <a:ext cx="611560" cy="307777"/>
          </a:xfrm>
          <a:prstGeom prst="rect">
            <a:avLst/>
          </a:prstGeom>
          <a:noFill/>
        </p:spPr>
        <p:txBody>
          <a:bodyPr wrap="square" rtlCol="0">
            <a:spAutoFit/>
          </a:bodyPr>
          <a:lstStyle/>
          <a:p>
            <a:r>
              <a:rPr lang="en-US" sz="1400" dirty="0" smtClean="0">
                <a:latin typeface="+mj-lt"/>
              </a:rPr>
              <a:t>8%</a:t>
            </a:r>
            <a:endParaRPr lang="en-US" sz="1400" dirty="0">
              <a:latin typeface="+mj-lt"/>
            </a:endParaRPr>
          </a:p>
        </p:txBody>
      </p:sp>
      <p:sp>
        <p:nvSpPr>
          <p:cNvPr id="35" name="TextBox 34"/>
          <p:cNvSpPr txBox="1"/>
          <p:nvPr/>
        </p:nvSpPr>
        <p:spPr>
          <a:xfrm>
            <a:off x="8120573" y="4603679"/>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36" name="TextBox 35"/>
          <p:cNvSpPr txBox="1"/>
          <p:nvPr/>
        </p:nvSpPr>
        <p:spPr>
          <a:xfrm>
            <a:off x="8671368" y="4976297"/>
            <a:ext cx="611560" cy="307777"/>
          </a:xfrm>
          <a:prstGeom prst="rect">
            <a:avLst/>
          </a:prstGeom>
          <a:noFill/>
        </p:spPr>
        <p:txBody>
          <a:bodyPr wrap="square" rtlCol="0">
            <a:spAutoFit/>
          </a:bodyPr>
          <a:lstStyle/>
          <a:p>
            <a:r>
              <a:rPr lang="en-US" sz="1400" dirty="0" smtClean="0">
                <a:latin typeface="+mj-lt"/>
              </a:rPr>
              <a:t>81%</a:t>
            </a:r>
            <a:endParaRPr lang="en-US" sz="1400" dirty="0">
              <a:latin typeface="+mj-lt"/>
            </a:endParaRPr>
          </a:p>
        </p:txBody>
      </p:sp>
      <p:sp>
        <p:nvSpPr>
          <p:cNvPr id="37" name="TextBox 36"/>
          <p:cNvSpPr txBox="1"/>
          <p:nvPr/>
        </p:nvSpPr>
        <p:spPr>
          <a:xfrm>
            <a:off x="8676723" y="4601704"/>
            <a:ext cx="611560" cy="307777"/>
          </a:xfrm>
          <a:prstGeom prst="rect">
            <a:avLst/>
          </a:prstGeom>
          <a:noFill/>
        </p:spPr>
        <p:txBody>
          <a:bodyPr wrap="square" rtlCol="0">
            <a:spAutoFit/>
          </a:bodyPr>
          <a:lstStyle/>
          <a:p>
            <a:r>
              <a:rPr lang="en-US" sz="1400" dirty="0" smtClean="0">
                <a:latin typeface="+mj-lt"/>
              </a:rPr>
              <a:t>79%</a:t>
            </a:r>
            <a:endParaRPr lang="en-US" sz="1400" dirty="0">
              <a:latin typeface="+mj-lt"/>
            </a:endParaRPr>
          </a:p>
        </p:txBody>
      </p:sp>
      <p:sp>
        <p:nvSpPr>
          <p:cNvPr id="38" name="Text Box 11"/>
          <p:cNvSpPr txBox="1">
            <a:spLocks noChangeArrowheads="1"/>
          </p:cNvSpPr>
          <p:nvPr/>
        </p:nvSpPr>
        <p:spPr bwMode="auto">
          <a:xfrm>
            <a:off x="3659375" y="5894057"/>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39" name="TextBox 38"/>
          <p:cNvSpPr txBox="1"/>
          <p:nvPr/>
        </p:nvSpPr>
        <p:spPr>
          <a:xfrm>
            <a:off x="2138635" y="5555770"/>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40" name="TextBox 39"/>
          <p:cNvSpPr txBox="1"/>
          <p:nvPr/>
        </p:nvSpPr>
        <p:spPr>
          <a:xfrm>
            <a:off x="4781455" y="5553615"/>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3999" cy="792163"/>
          </a:xfrm>
        </p:spPr>
        <p:txBody>
          <a:bodyPr/>
          <a:lstStyle/>
          <a:p>
            <a:r>
              <a:rPr lang="nl-NL" sz="1800" dirty="0" smtClean="0"/>
              <a:t>Alleenstaanden &gt; 34 jaar (78%) en 2-persoons huishoudens (77%) zijn relatief vaker bereid om de voedselverspilling binnen het huishouden te verminderen door producten beter te bewaren. Huishoudens met kinderen scoren hier iets lager.</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12</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ben bereid om de voedselverspilling binnen mijn huishouden te verminderen door producten beter te bewaren</a:t>
            </a:r>
          </a:p>
          <a:p>
            <a:r>
              <a:rPr lang="nl-NL" sz="1000" b="0" dirty="0" smtClean="0">
                <a:solidFill>
                  <a:srgbClr val="000000"/>
                </a:solidFill>
                <a:latin typeface="Calibri" pitchFamily="34" charset="0"/>
              </a:rPr>
              <a:t>BASIS: Alle respondenten(in %, n=2.173) </a:t>
            </a:r>
            <a:endParaRPr lang="nl-NL" sz="1000" b="0" dirty="0">
              <a:solidFill>
                <a:srgbClr val="000000"/>
              </a:solidFill>
              <a:latin typeface="Calibri" pitchFamily="34" charset="0"/>
            </a:endParaRPr>
          </a:p>
        </p:txBody>
      </p:sp>
      <p:pic>
        <p:nvPicPr>
          <p:cNvPr id="22" name="Picture 2"/>
          <p:cNvPicPr>
            <a:picLocks noChangeAspect="1" noChangeArrowheads="1"/>
          </p:cNvPicPr>
          <p:nvPr/>
        </p:nvPicPr>
        <p:blipFill>
          <a:blip r:embed="rId2" cstate="print"/>
          <a:srcRect/>
          <a:stretch>
            <a:fillRect/>
          </a:stretch>
        </p:blipFill>
        <p:spPr bwMode="auto">
          <a:xfrm>
            <a:off x="7425" y="2084139"/>
            <a:ext cx="8380999" cy="3918389"/>
          </a:xfrm>
          <a:prstGeom prst="rect">
            <a:avLst/>
          </a:prstGeom>
          <a:noFill/>
          <a:ln w="9525">
            <a:noFill/>
            <a:miter lim="800000"/>
            <a:headEnd/>
            <a:tailEnd/>
          </a:ln>
          <a:effectLst/>
        </p:spPr>
      </p:pic>
      <p:sp>
        <p:nvSpPr>
          <p:cNvPr id="23" name="Text Box 11"/>
          <p:cNvSpPr txBox="1">
            <a:spLocks noChangeArrowheads="1"/>
          </p:cNvSpPr>
          <p:nvPr/>
        </p:nvSpPr>
        <p:spPr bwMode="auto">
          <a:xfrm>
            <a:off x="3671250" y="6001629"/>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24" name="TextBox 23"/>
          <p:cNvSpPr txBox="1"/>
          <p:nvPr/>
        </p:nvSpPr>
        <p:spPr>
          <a:xfrm>
            <a:off x="2150510" y="5663342"/>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25" name="TextBox 24"/>
          <p:cNvSpPr txBox="1"/>
          <p:nvPr/>
        </p:nvSpPr>
        <p:spPr>
          <a:xfrm>
            <a:off x="4793330" y="5661187"/>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
        <p:nvSpPr>
          <p:cNvPr id="26" name="TextBox 25"/>
          <p:cNvSpPr txBox="1"/>
          <p:nvPr/>
        </p:nvSpPr>
        <p:spPr>
          <a:xfrm>
            <a:off x="8154208" y="1856428"/>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7" name="TextBox 26"/>
          <p:cNvSpPr txBox="1"/>
          <p:nvPr/>
        </p:nvSpPr>
        <p:spPr>
          <a:xfrm>
            <a:off x="8140943" y="2688372"/>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28" name="TextBox 27"/>
          <p:cNvSpPr txBox="1"/>
          <p:nvPr/>
        </p:nvSpPr>
        <p:spPr>
          <a:xfrm>
            <a:off x="8140943" y="2947160"/>
            <a:ext cx="611560" cy="307777"/>
          </a:xfrm>
          <a:prstGeom prst="rect">
            <a:avLst/>
          </a:prstGeom>
          <a:noFill/>
        </p:spPr>
        <p:txBody>
          <a:bodyPr wrap="square" rtlCol="0">
            <a:spAutoFit/>
          </a:bodyPr>
          <a:lstStyle/>
          <a:p>
            <a:r>
              <a:rPr lang="en-US" sz="1400" dirty="0" smtClean="0">
                <a:latin typeface="+mj-lt"/>
              </a:rPr>
              <a:t>8%</a:t>
            </a:r>
            <a:endParaRPr lang="en-US" sz="1400" dirty="0">
              <a:latin typeface="+mj-lt"/>
            </a:endParaRPr>
          </a:p>
        </p:txBody>
      </p:sp>
      <p:sp>
        <p:nvSpPr>
          <p:cNvPr id="29" name="TextBox 28"/>
          <p:cNvSpPr txBox="1"/>
          <p:nvPr/>
        </p:nvSpPr>
        <p:spPr>
          <a:xfrm>
            <a:off x="8615358" y="1855941"/>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30" name="TextBox 29"/>
          <p:cNvSpPr txBox="1"/>
          <p:nvPr/>
        </p:nvSpPr>
        <p:spPr>
          <a:xfrm>
            <a:off x="8134423" y="2420654"/>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31" name="TextBox 30"/>
          <p:cNvSpPr txBox="1"/>
          <p:nvPr/>
        </p:nvSpPr>
        <p:spPr>
          <a:xfrm>
            <a:off x="8637718" y="2698272"/>
            <a:ext cx="611560" cy="307777"/>
          </a:xfrm>
          <a:prstGeom prst="rect">
            <a:avLst/>
          </a:prstGeom>
          <a:noFill/>
        </p:spPr>
        <p:txBody>
          <a:bodyPr wrap="square" rtlCol="0">
            <a:spAutoFit/>
          </a:bodyPr>
          <a:lstStyle/>
          <a:p>
            <a:r>
              <a:rPr lang="en-US" sz="1400" dirty="0" smtClean="0">
                <a:latin typeface="+mj-lt"/>
              </a:rPr>
              <a:t>71%</a:t>
            </a:r>
            <a:endParaRPr lang="en-US" sz="1400" dirty="0">
              <a:latin typeface="+mj-lt"/>
            </a:endParaRPr>
          </a:p>
        </p:txBody>
      </p:sp>
      <p:sp>
        <p:nvSpPr>
          <p:cNvPr id="32" name="TextBox 31"/>
          <p:cNvSpPr txBox="1"/>
          <p:nvPr/>
        </p:nvSpPr>
        <p:spPr>
          <a:xfrm>
            <a:off x="8637718" y="2957060"/>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
        <p:nvSpPr>
          <p:cNvPr id="33" name="TextBox 32"/>
          <p:cNvSpPr txBox="1"/>
          <p:nvPr/>
        </p:nvSpPr>
        <p:spPr>
          <a:xfrm>
            <a:off x="8631198" y="2430554"/>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
        <p:nvSpPr>
          <p:cNvPr id="34" name="TextBox 33"/>
          <p:cNvSpPr txBox="1"/>
          <p:nvPr/>
        </p:nvSpPr>
        <p:spPr>
          <a:xfrm>
            <a:off x="8150843" y="4289522"/>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35" name="TextBox 34"/>
          <p:cNvSpPr txBox="1"/>
          <p:nvPr/>
        </p:nvSpPr>
        <p:spPr>
          <a:xfrm>
            <a:off x="8150843" y="4548310"/>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36" name="TextBox 35"/>
          <p:cNvSpPr txBox="1"/>
          <p:nvPr/>
        </p:nvSpPr>
        <p:spPr>
          <a:xfrm>
            <a:off x="8144323" y="4021804"/>
            <a:ext cx="611560" cy="307777"/>
          </a:xfrm>
          <a:prstGeom prst="rect">
            <a:avLst/>
          </a:prstGeom>
          <a:noFill/>
        </p:spPr>
        <p:txBody>
          <a:bodyPr wrap="square" rtlCol="0">
            <a:spAutoFit/>
          </a:bodyPr>
          <a:lstStyle/>
          <a:p>
            <a:r>
              <a:rPr lang="en-US" sz="1400" dirty="0" smtClean="0">
                <a:latin typeface="+mj-lt"/>
              </a:rPr>
              <a:t>8%</a:t>
            </a:r>
            <a:endParaRPr lang="en-US" sz="1400" dirty="0">
              <a:latin typeface="+mj-lt"/>
            </a:endParaRPr>
          </a:p>
        </p:txBody>
      </p:sp>
      <p:sp>
        <p:nvSpPr>
          <p:cNvPr id="37" name="TextBox 36"/>
          <p:cNvSpPr txBox="1"/>
          <p:nvPr/>
        </p:nvSpPr>
        <p:spPr>
          <a:xfrm>
            <a:off x="8647618" y="4275672"/>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38" name="TextBox 37"/>
          <p:cNvSpPr txBox="1"/>
          <p:nvPr/>
        </p:nvSpPr>
        <p:spPr>
          <a:xfrm>
            <a:off x="8647618" y="4534460"/>
            <a:ext cx="611560" cy="307777"/>
          </a:xfrm>
          <a:prstGeom prst="rect">
            <a:avLst/>
          </a:prstGeom>
          <a:noFill/>
        </p:spPr>
        <p:txBody>
          <a:bodyPr wrap="square" rtlCol="0">
            <a:spAutoFit/>
          </a:bodyPr>
          <a:lstStyle/>
          <a:p>
            <a:r>
              <a:rPr lang="en-US" sz="1400" dirty="0" smtClean="0">
                <a:latin typeface="+mj-lt"/>
              </a:rPr>
              <a:t>65%</a:t>
            </a:r>
            <a:endParaRPr lang="en-US" sz="1400" dirty="0">
              <a:latin typeface="+mj-lt"/>
            </a:endParaRPr>
          </a:p>
        </p:txBody>
      </p:sp>
      <p:sp>
        <p:nvSpPr>
          <p:cNvPr id="39" name="TextBox 38"/>
          <p:cNvSpPr txBox="1"/>
          <p:nvPr/>
        </p:nvSpPr>
        <p:spPr>
          <a:xfrm>
            <a:off x="8641098" y="4007954"/>
            <a:ext cx="611560" cy="307777"/>
          </a:xfrm>
          <a:prstGeom prst="rect">
            <a:avLst/>
          </a:prstGeom>
          <a:noFill/>
        </p:spPr>
        <p:txBody>
          <a:bodyPr wrap="square" rtlCol="0">
            <a:spAutoFit/>
          </a:bodyPr>
          <a:lstStyle/>
          <a:p>
            <a:r>
              <a:rPr lang="en-US" sz="1400" dirty="0" smtClean="0">
                <a:latin typeface="+mj-lt"/>
              </a:rPr>
              <a:t>78%</a:t>
            </a:r>
            <a:endParaRPr lang="en-US" sz="1400" dirty="0">
              <a:latin typeface="+mj-lt"/>
            </a:endParaRPr>
          </a:p>
        </p:txBody>
      </p:sp>
      <p:sp>
        <p:nvSpPr>
          <p:cNvPr id="40" name="TextBox 39"/>
          <p:cNvSpPr txBox="1"/>
          <p:nvPr/>
        </p:nvSpPr>
        <p:spPr>
          <a:xfrm>
            <a:off x="8162718" y="5097022"/>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41" name="TextBox 40"/>
          <p:cNvSpPr txBox="1"/>
          <p:nvPr/>
        </p:nvSpPr>
        <p:spPr>
          <a:xfrm>
            <a:off x="8156198" y="4817429"/>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42" name="TextBox 41"/>
          <p:cNvSpPr txBox="1"/>
          <p:nvPr/>
        </p:nvSpPr>
        <p:spPr>
          <a:xfrm>
            <a:off x="8647618" y="5095047"/>
            <a:ext cx="611560" cy="307777"/>
          </a:xfrm>
          <a:prstGeom prst="rect">
            <a:avLst/>
          </a:prstGeom>
          <a:noFill/>
        </p:spPr>
        <p:txBody>
          <a:bodyPr wrap="square" rtlCol="0">
            <a:spAutoFit/>
          </a:bodyPr>
          <a:lstStyle/>
          <a:p>
            <a:r>
              <a:rPr lang="en-US" sz="1400" dirty="0" smtClean="0">
                <a:latin typeface="+mj-lt"/>
              </a:rPr>
              <a:t>68%</a:t>
            </a:r>
            <a:endParaRPr lang="en-US" sz="1400" dirty="0">
              <a:latin typeface="+mj-lt"/>
            </a:endParaRPr>
          </a:p>
        </p:txBody>
      </p:sp>
      <p:sp>
        <p:nvSpPr>
          <p:cNvPr id="43" name="TextBox 42"/>
          <p:cNvSpPr txBox="1"/>
          <p:nvPr/>
        </p:nvSpPr>
        <p:spPr>
          <a:xfrm>
            <a:off x="8652973" y="4803579"/>
            <a:ext cx="611560" cy="307777"/>
          </a:xfrm>
          <a:prstGeom prst="rect">
            <a:avLst/>
          </a:prstGeom>
          <a:noFill/>
        </p:spPr>
        <p:txBody>
          <a:bodyPr wrap="square" rtlCol="0">
            <a:spAutoFit/>
          </a:bodyPr>
          <a:lstStyle/>
          <a:p>
            <a:r>
              <a:rPr lang="en-US" sz="1400" dirty="0" smtClean="0">
                <a:latin typeface="+mj-lt"/>
              </a:rPr>
              <a:t>69%</a:t>
            </a:r>
            <a:endParaRPr lang="en-US" sz="1400" dirty="0">
              <a:latin typeface="+mj-lt"/>
            </a:endParaRPr>
          </a:p>
        </p:txBody>
      </p:sp>
      <p:sp>
        <p:nvSpPr>
          <p:cNvPr id="44" name="TextBox 43"/>
          <p:cNvSpPr txBox="1"/>
          <p:nvPr/>
        </p:nvSpPr>
        <p:spPr>
          <a:xfrm>
            <a:off x="8148868" y="3753172"/>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45" name="TextBox 44"/>
          <p:cNvSpPr txBox="1"/>
          <p:nvPr/>
        </p:nvSpPr>
        <p:spPr>
          <a:xfrm>
            <a:off x="8645643" y="3739322"/>
            <a:ext cx="611560" cy="307777"/>
          </a:xfrm>
          <a:prstGeom prst="rect">
            <a:avLst/>
          </a:prstGeom>
          <a:noFill/>
        </p:spPr>
        <p:txBody>
          <a:bodyPr wrap="square" rtlCol="0">
            <a:spAutoFit/>
          </a:bodyPr>
          <a:lstStyle/>
          <a:p>
            <a:r>
              <a:rPr lang="en-US" sz="1400" dirty="0" smtClean="0">
                <a:latin typeface="+mj-lt"/>
              </a:rPr>
              <a:t>62%</a:t>
            </a:r>
            <a:endParaRPr lang="en-US" sz="1400" dirty="0">
              <a:latin typeface="+mj-lt"/>
            </a:endParaRPr>
          </a:p>
        </p:txBody>
      </p:sp>
      <p:sp>
        <p:nvSpPr>
          <p:cNvPr id="46" name="TextBox 45"/>
          <p:cNvSpPr txBox="1"/>
          <p:nvPr/>
        </p:nvSpPr>
        <p:spPr>
          <a:xfrm>
            <a:off x="8136993" y="3242547"/>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47" name="TextBox 46"/>
          <p:cNvSpPr txBox="1"/>
          <p:nvPr/>
        </p:nvSpPr>
        <p:spPr>
          <a:xfrm>
            <a:off x="8633768" y="3252447"/>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48" name="TextBox 47"/>
          <p:cNvSpPr txBox="1"/>
          <p:nvPr/>
        </p:nvSpPr>
        <p:spPr>
          <a:xfrm>
            <a:off x="8132448" y="2157429"/>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49" name="TextBox 48"/>
          <p:cNvSpPr txBox="1"/>
          <p:nvPr/>
        </p:nvSpPr>
        <p:spPr>
          <a:xfrm>
            <a:off x="8629223" y="2167329"/>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4000" cy="792163"/>
          </a:xfrm>
        </p:spPr>
        <p:txBody>
          <a:bodyPr/>
          <a:lstStyle/>
          <a:p>
            <a:r>
              <a:rPr lang="nl-NL" sz="1800" dirty="0" smtClean="0"/>
              <a:t>22% van de shoppers heeft waarschijnlijk tot zeker behoefte aan informatie en/of tips met betrekking tot het verminderen van voedselverspilling.  </a:t>
            </a:r>
            <a:br>
              <a:rPr lang="nl-NL" sz="1800" dirty="0" smtClean="0"/>
            </a:br>
            <a:r>
              <a:rPr lang="nl-NL" sz="1800" dirty="0" smtClean="0"/>
              <a:t>65+ heeft relatief vaker geen behoefte aan informatie en/of tips (32%).</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13</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In welke mate heeft u behoefte aan informatie en/of tips met betrekking tot het verminderen van voedselverspilling?</a:t>
            </a:r>
          </a:p>
          <a:p>
            <a:r>
              <a:rPr lang="nl-NL" sz="1000" b="0" dirty="0" smtClean="0">
                <a:solidFill>
                  <a:srgbClr val="000000"/>
                </a:solidFill>
                <a:latin typeface="Calibri" pitchFamily="34" charset="0"/>
              </a:rPr>
              <a:t>BASIS: Alle respondenten(in %, n=2.173) </a:t>
            </a:r>
            <a:endParaRPr lang="nl-NL" sz="1000" b="0" dirty="0">
              <a:solidFill>
                <a:srgbClr val="000000"/>
              </a:solidFill>
              <a:latin typeface="Calibri"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238500" y="1974751"/>
            <a:ext cx="8905500" cy="416361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875"/>
            <a:ext cx="9143999" cy="792163"/>
          </a:xfrm>
        </p:spPr>
        <p:txBody>
          <a:bodyPr/>
          <a:lstStyle/>
          <a:p>
            <a:pPr algn="just"/>
            <a:r>
              <a:rPr lang="nl-NL" sz="1800" dirty="0" smtClean="0"/>
              <a:t>Van de shoppers die behoefte hebben aan informatie geeft 41% aan dit via de website te willen verkrijgen. 38% ontvangt graag een brochure of folder en 34% een email of sms. Mannen geven relatief vaker aan informatie via een website (46%) of applicatie voor smartphone (10%) te willen ontvangen.    </a:t>
            </a:r>
            <a:endParaRPr lang="nl-NL"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14</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Op welke manier zou u deze informatie willen verkrijgen?</a:t>
            </a:r>
          </a:p>
          <a:p>
            <a:r>
              <a:rPr lang="nl-NL" sz="1000" b="0" dirty="0" smtClean="0">
                <a:solidFill>
                  <a:srgbClr val="000000"/>
                </a:solidFill>
                <a:latin typeface="Calibri" pitchFamily="34" charset="0"/>
              </a:rPr>
              <a:t>BASIS: Alle respondenten die misschien tot zeker wel behoefte hebben aan informatie en/of tips (in %, n=1.106) </a:t>
            </a:r>
            <a:endParaRPr lang="nl-NL" sz="1000" b="0" dirty="0">
              <a:solidFill>
                <a:srgbClr val="000000"/>
              </a:solidFill>
              <a:latin typeface="Calibri"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245049" y="1977263"/>
            <a:ext cx="8898951" cy="4160548"/>
          </a:xfrm>
          <a:prstGeom prst="rect">
            <a:avLst/>
          </a:prstGeom>
          <a:noFill/>
          <a:ln w="9525">
            <a:noFill/>
            <a:miter lim="800000"/>
            <a:headEnd/>
            <a:tailEnd/>
          </a:ln>
          <a:effectLst/>
        </p:spPr>
      </p:pic>
      <p:sp>
        <p:nvSpPr>
          <p:cNvPr id="8" name="Rounded Rectangle 7"/>
          <p:cNvSpPr/>
          <p:nvPr/>
        </p:nvSpPr>
        <p:spPr bwMode="auto">
          <a:xfrm>
            <a:off x="7271163" y="2325130"/>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ounded Rectangle 9"/>
          <p:cNvSpPr/>
          <p:nvPr/>
        </p:nvSpPr>
        <p:spPr bwMode="auto">
          <a:xfrm>
            <a:off x="3203848" y="4724386"/>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3999" cy="792163"/>
          </a:xfrm>
        </p:spPr>
        <p:txBody>
          <a:bodyPr/>
          <a:lstStyle/>
          <a:p>
            <a:pPr algn="just"/>
            <a:r>
              <a:rPr lang="nl-NL" sz="1800" dirty="0" smtClean="0"/>
              <a:t>30-39 (51%) en 40-49 jarigen (48%) ontvangen relatief vaker informatie via een website. Daarnaast ontvangen de 30-39 jarigen (12%) als ook de 18-29 jarigen (12%) relatief vaker graag informatie via een applicatie voor de smartphone</a:t>
            </a:r>
            <a:r>
              <a:rPr lang="nl-NL" sz="2200" dirty="0" smtClean="0"/>
              <a:t>.</a:t>
            </a:r>
            <a:endParaRPr lang="en-US" sz="16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14</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Op welke manier zou u deze informatie willen verkrijgen?</a:t>
            </a:r>
          </a:p>
          <a:p>
            <a:r>
              <a:rPr lang="nl-NL" sz="1000" dirty="0" smtClean="0">
                <a:solidFill>
                  <a:srgbClr val="000000"/>
                </a:solidFill>
                <a:latin typeface="Calibri" pitchFamily="34" charset="0"/>
              </a:rPr>
              <a:t>BASIS: Alle respondenten die misschien tot zeker wel behoefte hebben aan informatie en/of tips (in %, n=1.106) </a:t>
            </a:r>
            <a:endParaRPr lang="nl-NL" sz="1000" dirty="0">
              <a:solidFill>
                <a:srgbClr val="000000"/>
              </a:solidFill>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45050" y="1977263"/>
            <a:ext cx="8898950" cy="4160548"/>
          </a:xfrm>
          <a:prstGeom prst="rect">
            <a:avLst/>
          </a:prstGeom>
          <a:noFill/>
          <a:ln w="9525">
            <a:noFill/>
            <a:miter lim="800000"/>
            <a:headEnd/>
            <a:tailEnd/>
          </a:ln>
          <a:effectLst/>
        </p:spPr>
      </p:pic>
      <p:sp>
        <p:nvSpPr>
          <p:cNvPr id="9" name="Rounded Rectangle 8"/>
          <p:cNvSpPr/>
          <p:nvPr/>
        </p:nvSpPr>
        <p:spPr bwMode="auto">
          <a:xfrm>
            <a:off x="7778252" y="2181114"/>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ounded Rectangle 9"/>
          <p:cNvSpPr/>
          <p:nvPr/>
        </p:nvSpPr>
        <p:spPr bwMode="auto">
          <a:xfrm>
            <a:off x="7429329" y="2277630"/>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ounded Rectangle 10"/>
          <p:cNvSpPr/>
          <p:nvPr/>
        </p:nvSpPr>
        <p:spPr bwMode="auto">
          <a:xfrm>
            <a:off x="3396122" y="4520995"/>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46359" y="1977263"/>
            <a:ext cx="8897641" cy="4159935"/>
          </a:xfrm>
          <a:prstGeom prst="rect">
            <a:avLst/>
          </a:prstGeom>
          <a:noFill/>
          <a:ln w="9525">
            <a:noFill/>
            <a:miter lim="800000"/>
            <a:headEnd/>
            <a:tailEnd/>
          </a:ln>
          <a:effectLst/>
        </p:spPr>
      </p:pic>
      <p:sp>
        <p:nvSpPr>
          <p:cNvPr id="2" name="Title 1"/>
          <p:cNvSpPr>
            <a:spLocks noGrp="1"/>
          </p:cNvSpPr>
          <p:nvPr>
            <p:ph type="title"/>
          </p:nvPr>
        </p:nvSpPr>
        <p:spPr>
          <a:xfrm>
            <a:off x="0" y="285875"/>
            <a:ext cx="9144000" cy="977900"/>
          </a:xfrm>
        </p:spPr>
        <p:txBody>
          <a:bodyPr/>
          <a:lstStyle/>
          <a:p>
            <a:pPr algn="just"/>
            <a:r>
              <a:rPr lang="nl-NL" sz="1800" dirty="0" smtClean="0"/>
              <a:t>22% van de shoppers heeft een juist beeld van de gemiddelde jaarlijkse hoeveelheid voedselverspilling in NL. Maar liefst 78% onderschat de hoeveelheid voedselverspilling. Mannen (26%), 30-39 jarigen (26%) en alleenstaanden &lt;35 jaar (33%) gaven relatief vaker het juiste antwoord.</a:t>
            </a:r>
            <a:endParaRPr lang="en-US" sz="1800" dirty="0"/>
          </a:p>
        </p:txBody>
      </p:sp>
      <p:sp>
        <p:nvSpPr>
          <p:cNvPr id="6" name="Rectangle 5"/>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b="0" dirty="0" smtClean="0">
                <a:solidFill>
                  <a:srgbClr val="000000"/>
                </a:solidFill>
                <a:latin typeface="Calibri" pitchFamily="34" charset="0"/>
              </a:rPr>
              <a:t>Hoeveel ton aan voedsel wordt jaarlijks gemiddeld in Nederland verspild door consumenten, industrie, winkels en horeca?</a:t>
            </a:r>
            <a:endParaRPr lang="nl-NL" sz="1600" dirty="0" smtClean="0">
              <a:latin typeface="Tahoma"/>
            </a:endParaRPr>
          </a:p>
          <a:p>
            <a:r>
              <a:rPr lang="nl-NL" sz="1000" b="0" dirty="0" smtClean="0">
                <a:solidFill>
                  <a:srgbClr val="000000"/>
                </a:solidFill>
                <a:latin typeface="Calibri" pitchFamily="34" charset="0"/>
              </a:rPr>
              <a:t>BASIS</a:t>
            </a:r>
            <a:r>
              <a:rPr lang="nl-NL" sz="1000" b="0" dirty="0">
                <a:solidFill>
                  <a:srgbClr val="000000"/>
                </a:solidFill>
                <a:latin typeface="Calibri" pitchFamily="34" charset="0"/>
              </a:rPr>
              <a:t>: Alle </a:t>
            </a:r>
            <a:r>
              <a:rPr lang="nl-NL" sz="1000" b="0" dirty="0" smtClean="0">
                <a:solidFill>
                  <a:srgbClr val="000000"/>
                </a:solidFill>
                <a:latin typeface="Calibri" pitchFamily="34" charset="0"/>
              </a:rPr>
              <a:t>respondenten (in </a:t>
            </a:r>
            <a:r>
              <a:rPr lang="nl-NL" sz="1000" b="0" dirty="0">
                <a:solidFill>
                  <a:srgbClr val="000000"/>
                </a:solidFill>
                <a:latin typeface="Calibri" pitchFamily="34" charset="0"/>
              </a:rPr>
              <a:t>%, </a:t>
            </a:r>
            <a:r>
              <a:rPr lang="nl-NL" sz="1000" b="0" dirty="0" smtClean="0">
                <a:solidFill>
                  <a:srgbClr val="000000"/>
                </a:solidFill>
                <a:latin typeface="Calibri" pitchFamily="34" charset="0"/>
              </a:rPr>
              <a:t>n=2.173)</a:t>
            </a:r>
            <a:endParaRPr lang="nl-NL" sz="1000" b="0" dirty="0">
              <a:solidFill>
                <a:srgbClr val="000000"/>
              </a:solidFill>
              <a:latin typeface="Calibri" pitchFamily="34" charset="0"/>
            </a:endParaRPr>
          </a:p>
        </p:txBody>
      </p:sp>
      <p:sp>
        <p:nvSpPr>
          <p:cNvPr id="7"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a:t>
            </a:r>
            <a:endParaRPr lang="nl-NL" sz="800" b="0" dirty="0">
              <a:latin typeface="Calibri" pitchFamily="34" charset="0"/>
            </a:endParaRPr>
          </a:p>
        </p:txBody>
      </p:sp>
      <p:sp>
        <p:nvSpPr>
          <p:cNvPr id="8" name="Rectangle 7"/>
          <p:cNvSpPr/>
          <p:nvPr/>
        </p:nvSpPr>
        <p:spPr bwMode="auto">
          <a:xfrm>
            <a:off x="7461543" y="2022251"/>
            <a:ext cx="1070645" cy="1295846"/>
          </a:xfrm>
          <a:prstGeom prst="rect">
            <a:avLst/>
          </a:prstGeom>
          <a:noFill/>
          <a:ln w="444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0" name="Rectangle 9"/>
          <p:cNvSpPr/>
          <p:nvPr/>
        </p:nvSpPr>
        <p:spPr bwMode="auto">
          <a:xfrm>
            <a:off x="7587240" y="3571500"/>
            <a:ext cx="842369" cy="1944216"/>
          </a:xfrm>
          <a:prstGeom prst="rect">
            <a:avLst/>
          </a:prstGeom>
          <a:noFill/>
          <a:ln w="444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25"/>
            <a:ext cx="9143999" cy="792163"/>
          </a:xfrm>
        </p:spPr>
        <p:txBody>
          <a:bodyPr/>
          <a:lstStyle/>
          <a:p>
            <a:pPr algn="just"/>
            <a:r>
              <a:rPr lang="nl-NL" sz="1800" dirty="0" smtClean="0"/>
              <a:t>Hoge welstand ontvangt relatief vaker bij voorkeur de informatie via de website (49%). Lage welstand echter relatief minder vaak via deze manier (34%). Lage welstand heeft een voorkeur voor een brochure/folder (41%). Alleenstaanden &lt;35 jaar ontvangen relatief vaker graag een compacte informatiewijzer (38%).</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14</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Op welke manier zou u deze informatie willen verkrijgen?</a:t>
            </a:r>
          </a:p>
          <a:p>
            <a:r>
              <a:rPr lang="nl-NL" sz="1000" dirty="0" smtClean="0">
                <a:solidFill>
                  <a:srgbClr val="000000"/>
                </a:solidFill>
                <a:latin typeface="Calibri" pitchFamily="34" charset="0"/>
              </a:rPr>
              <a:t>BASIS: Alle respondenten die misschien tot zeker wel behoefte hebben aan informatie en/of tips (in %, n=1.106) </a:t>
            </a:r>
            <a:endParaRPr lang="nl-NL" sz="1000" dirty="0">
              <a:solidFill>
                <a:srgbClr val="000000"/>
              </a:solidFill>
              <a:latin typeface="Calibri"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238499" y="1977263"/>
            <a:ext cx="8957755" cy="4188041"/>
          </a:xfrm>
          <a:prstGeom prst="rect">
            <a:avLst/>
          </a:prstGeom>
          <a:noFill/>
          <a:ln w="9525">
            <a:noFill/>
            <a:miter lim="800000"/>
            <a:headEnd/>
            <a:tailEnd/>
          </a:ln>
          <a:effectLst/>
        </p:spPr>
      </p:pic>
      <p:sp>
        <p:nvSpPr>
          <p:cNvPr id="8" name="Rounded Rectangle 7"/>
          <p:cNvSpPr/>
          <p:nvPr/>
        </p:nvSpPr>
        <p:spPr bwMode="auto">
          <a:xfrm>
            <a:off x="7571070" y="2144731"/>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ounded Rectangle 9"/>
          <p:cNvSpPr/>
          <p:nvPr/>
        </p:nvSpPr>
        <p:spPr bwMode="auto">
          <a:xfrm>
            <a:off x="5915644" y="2385263"/>
            <a:ext cx="432048" cy="288032"/>
          </a:xfrm>
          <a:prstGeom prst="round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4000" cy="792163"/>
          </a:xfrm>
        </p:spPr>
        <p:txBody>
          <a:bodyPr/>
          <a:lstStyle/>
          <a:p>
            <a:pPr algn="just"/>
            <a:r>
              <a:rPr lang="nl-NL" sz="1800" dirty="0" smtClean="0"/>
              <a:t>Shoppers bekend met initiatieven om te komen tot minder voedselverspilling doen relatief vaker regelmatig tot altijd boodschappen met een lijstje (65%) dan shoppers die onbekend zijn met deze initiatieven (56%).  </a:t>
            </a:r>
            <a:endParaRPr lang="en-US" sz="1800" dirty="0"/>
          </a:p>
        </p:txBody>
      </p:sp>
      <p:pic>
        <p:nvPicPr>
          <p:cNvPr id="1026" name="Picture 2"/>
          <p:cNvPicPr>
            <a:picLocks noChangeAspect="1" noChangeArrowheads="1"/>
          </p:cNvPicPr>
          <p:nvPr/>
        </p:nvPicPr>
        <p:blipFill>
          <a:blip r:embed="rId2" cstate="print"/>
          <a:srcRect/>
          <a:stretch>
            <a:fillRect/>
          </a:stretch>
        </p:blipFill>
        <p:spPr bwMode="auto">
          <a:xfrm>
            <a:off x="7550" y="1977264"/>
            <a:ext cx="8452882" cy="3951996"/>
          </a:xfrm>
          <a:prstGeom prst="rect">
            <a:avLst/>
          </a:prstGeom>
          <a:noFill/>
          <a:ln w="9525">
            <a:noFill/>
            <a:miter lim="800000"/>
            <a:headEnd/>
            <a:tailEnd/>
          </a:ln>
          <a:effectLst/>
        </p:spPr>
      </p:pic>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5</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Hoe vaak doet u boodschappen met een boodschappenlijstje?</a:t>
            </a:r>
          </a:p>
          <a:p>
            <a:r>
              <a:rPr lang="nl-NL" sz="1000" b="0" dirty="0" smtClean="0">
                <a:solidFill>
                  <a:srgbClr val="000000"/>
                </a:solidFill>
                <a:latin typeface="Calibri" pitchFamily="34" charset="0"/>
              </a:rPr>
              <a:t>BASIS: Alle respondenten(in %, bekend met initiatieven n=943, onbekend met initiatieven n=1230) </a:t>
            </a:r>
            <a:endParaRPr lang="nl-NL" sz="1000" b="0" dirty="0">
              <a:solidFill>
                <a:srgbClr val="000000"/>
              </a:solidFill>
              <a:latin typeface="Calibri" pitchFamily="34" charset="0"/>
            </a:endParaRPr>
          </a:p>
        </p:txBody>
      </p:sp>
      <p:sp>
        <p:nvSpPr>
          <p:cNvPr id="8" name="TextBox 7"/>
          <p:cNvSpPr txBox="1"/>
          <p:nvPr/>
        </p:nvSpPr>
        <p:spPr>
          <a:xfrm>
            <a:off x="3157106" y="5592092"/>
            <a:ext cx="864096" cy="261610"/>
          </a:xfrm>
          <a:prstGeom prst="rect">
            <a:avLst/>
          </a:prstGeom>
          <a:noFill/>
        </p:spPr>
        <p:txBody>
          <a:bodyPr wrap="square" rtlCol="0">
            <a:spAutoFit/>
          </a:bodyPr>
          <a:lstStyle/>
          <a:p>
            <a:r>
              <a:rPr lang="en-US" sz="1100" b="1" dirty="0" smtClean="0">
                <a:latin typeface="+mj-lt"/>
              </a:rPr>
              <a:t>Nooit</a:t>
            </a:r>
            <a:endParaRPr lang="en-US" sz="1100" b="1" dirty="0">
              <a:latin typeface="+mj-lt"/>
            </a:endParaRPr>
          </a:p>
        </p:txBody>
      </p:sp>
      <p:sp>
        <p:nvSpPr>
          <p:cNvPr id="9" name="TextBox 8"/>
          <p:cNvSpPr txBox="1"/>
          <p:nvPr/>
        </p:nvSpPr>
        <p:spPr>
          <a:xfrm>
            <a:off x="4852705" y="5589937"/>
            <a:ext cx="864096" cy="261610"/>
          </a:xfrm>
          <a:prstGeom prst="rect">
            <a:avLst/>
          </a:prstGeom>
          <a:noFill/>
        </p:spPr>
        <p:txBody>
          <a:bodyPr wrap="square" rtlCol="0">
            <a:spAutoFit/>
          </a:bodyPr>
          <a:lstStyle/>
          <a:p>
            <a:r>
              <a:rPr lang="en-US" sz="1100" b="1" dirty="0" smtClean="0">
                <a:latin typeface="+mj-lt"/>
              </a:rPr>
              <a:t>Altijd</a:t>
            </a:r>
            <a:endParaRPr lang="en-US" sz="1100" b="1" dirty="0">
              <a:latin typeface="+mj-lt"/>
            </a:endParaRPr>
          </a:p>
        </p:txBody>
      </p:sp>
      <p:sp>
        <p:nvSpPr>
          <p:cNvPr id="22" name="TextBox 21"/>
          <p:cNvSpPr txBox="1"/>
          <p:nvPr/>
        </p:nvSpPr>
        <p:spPr>
          <a:xfrm>
            <a:off x="8189833" y="1903928"/>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3" name="TextBox 22"/>
          <p:cNvSpPr txBox="1"/>
          <p:nvPr/>
        </p:nvSpPr>
        <p:spPr>
          <a:xfrm>
            <a:off x="8176568" y="4588372"/>
            <a:ext cx="611560" cy="307777"/>
          </a:xfrm>
          <a:prstGeom prst="rect">
            <a:avLst/>
          </a:prstGeom>
          <a:noFill/>
        </p:spPr>
        <p:txBody>
          <a:bodyPr wrap="square" rtlCol="0">
            <a:spAutoFit/>
          </a:bodyPr>
          <a:lstStyle/>
          <a:p>
            <a:r>
              <a:rPr lang="en-US" sz="1400" dirty="0" smtClean="0">
                <a:latin typeface="+mj-lt"/>
              </a:rPr>
              <a:t>29%</a:t>
            </a:r>
            <a:endParaRPr lang="en-US" sz="1400" dirty="0">
              <a:latin typeface="+mj-lt"/>
            </a:endParaRPr>
          </a:p>
        </p:txBody>
      </p:sp>
      <p:sp>
        <p:nvSpPr>
          <p:cNvPr id="24" name="TextBox 23"/>
          <p:cNvSpPr txBox="1"/>
          <p:nvPr/>
        </p:nvSpPr>
        <p:spPr>
          <a:xfrm>
            <a:off x="8650983" y="1903441"/>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5" name="TextBox 24"/>
          <p:cNvSpPr txBox="1"/>
          <p:nvPr/>
        </p:nvSpPr>
        <p:spPr>
          <a:xfrm>
            <a:off x="8170048" y="3513154"/>
            <a:ext cx="611560" cy="307777"/>
          </a:xfrm>
          <a:prstGeom prst="rect">
            <a:avLst/>
          </a:prstGeom>
          <a:noFill/>
        </p:spPr>
        <p:txBody>
          <a:bodyPr wrap="square" rtlCol="0">
            <a:spAutoFit/>
          </a:bodyPr>
          <a:lstStyle/>
          <a:p>
            <a:r>
              <a:rPr lang="en-US" sz="1400" dirty="0" smtClean="0">
                <a:latin typeface="+mj-lt"/>
              </a:rPr>
              <a:t>22%</a:t>
            </a:r>
            <a:endParaRPr lang="en-US" sz="1400" dirty="0">
              <a:latin typeface="+mj-lt"/>
            </a:endParaRPr>
          </a:p>
        </p:txBody>
      </p:sp>
      <p:sp>
        <p:nvSpPr>
          <p:cNvPr id="26" name="TextBox 25"/>
          <p:cNvSpPr txBox="1"/>
          <p:nvPr/>
        </p:nvSpPr>
        <p:spPr>
          <a:xfrm>
            <a:off x="8673343" y="4598272"/>
            <a:ext cx="611560" cy="307777"/>
          </a:xfrm>
          <a:prstGeom prst="rect">
            <a:avLst/>
          </a:prstGeom>
          <a:noFill/>
        </p:spPr>
        <p:txBody>
          <a:bodyPr wrap="square" rtlCol="0">
            <a:spAutoFit/>
          </a:bodyPr>
          <a:lstStyle/>
          <a:p>
            <a:r>
              <a:rPr lang="en-US" sz="1400" dirty="0" smtClean="0">
                <a:latin typeface="+mj-lt"/>
              </a:rPr>
              <a:t>56%</a:t>
            </a:r>
            <a:endParaRPr lang="en-US" sz="1400" dirty="0">
              <a:latin typeface="+mj-lt"/>
            </a:endParaRPr>
          </a:p>
        </p:txBody>
      </p:sp>
      <p:sp>
        <p:nvSpPr>
          <p:cNvPr id="27" name="TextBox 26"/>
          <p:cNvSpPr txBox="1"/>
          <p:nvPr/>
        </p:nvSpPr>
        <p:spPr>
          <a:xfrm>
            <a:off x="8666823" y="3511179"/>
            <a:ext cx="611560" cy="307777"/>
          </a:xfrm>
          <a:prstGeom prst="rect">
            <a:avLst/>
          </a:prstGeom>
          <a:noFill/>
        </p:spPr>
        <p:txBody>
          <a:bodyPr wrap="square" rtlCol="0">
            <a:spAutoFit/>
          </a:bodyPr>
          <a:lstStyle/>
          <a:p>
            <a:r>
              <a:rPr lang="en-US" sz="1400" dirty="0" smtClean="0">
                <a:latin typeface="+mj-lt"/>
              </a:rPr>
              <a:t>65%</a:t>
            </a:r>
            <a:endParaRPr lang="en-US" sz="1400" dirty="0">
              <a:latin typeface="+mj-lt"/>
            </a:endParaRPr>
          </a:p>
        </p:txBody>
      </p:sp>
      <p:sp>
        <p:nvSpPr>
          <p:cNvPr id="28" name="TextBox 27"/>
          <p:cNvSpPr txBox="1"/>
          <p:nvPr/>
        </p:nvSpPr>
        <p:spPr>
          <a:xfrm>
            <a:off x="8168073" y="2466179"/>
            <a:ext cx="611560" cy="307777"/>
          </a:xfrm>
          <a:prstGeom prst="rect">
            <a:avLst/>
          </a:prstGeom>
          <a:noFill/>
        </p:spPr>
        <p:txBody>
          <a:bodyPr wrap="square" rtlCol="0">
            <a:spAutoFit/>
          </a:bodyPr>
          <a:lstStyle/>
          <a:p>
            <a:r>
              <a:rPr lang="en-US" sz="1400" dirty="0" smtClean="0">
                <a:latin typeface="+mj-lt"/>
              </a:rPr>
              <a:t>26%</a:t>
            </a:r>
            <a:endParaRPr lang="en-US" sz="1400" dirty="0">
              <a:latin typeface="+mj-lt"/>
            </a:endParaRPr>
          </a:p>
        </p:txBody>
      </p:sp>
      <p:sp>
        <p:nvSpPr>
          <p:cNvPr id="29" name="TextBox 28"/>
          <p:cNvSpPr txBox="1"/>
          <p:nvPr/>
        </p:nvSpPr>
        <p:spPr>
          <a:xfrm>
            <a:off x="8664848" y="2476079"/>
            <a:ext cx="611560" cy="307777"/>
          </a:xfrm>
          <a:prstGeom prst="rect">
            <a:avLst/>
          </a:prstGeom>
          <a:noFill/>
        </p:spPr>
        <p:txBody>
          <a:bodyPr wrap="square" rtlCol="0">
            <a:spAutoFit/>
          </a:bodyPr>
          <a:lstStyle/>
          <a:p>
            <a:r>
              <a:rPr lang="en-US" sz="1400" dirty="0" smtClean="0">
                <a:latin typeface="+mj-lt"/>
              </a:rPr>
              <a:t>60%</a:t>
            </a:r>
            <a:endParaRPr lang="en-US" sz="1400" dirty="0">
              <a:latin typeface="+mj-lt"/>
            </a:endParaRPr>
          </a:p>
        </p:txBody>
      </p:sp>
      <p:sp>
        <p:nvSpPr>
          <p:cNvPr id="17" name="Text Box 11"/>
          <p:cNvSpPr txBox="1">
            <a:spLocks noChangeArrowheads="1"/>
          </p:cNvSpPr>
          <p:nvPr/>
        </p:nvSpPr>
        <p:spPr bwMode="auto">
          <a:xfrm>
            <a:off x="5581105" y="5976282"/>
            <a:ext cx="2534195" cy="477054"/>
          </a:xfrm>
          <a:prstGeom prst="rect">
            <a:avLst/>
          </a:prstGeom>
          <a:noFill/>
          <a:ln w="9525">
            <a:solidFill>
              <a:schemeClr val="tx1"/>
            </a:solidFill>
            <a:miter lim="800000"/>
            <a:headEnd/>
            <a:tailEnd/>
          </a:ln>
        </p:spPr>
        <p:txBody>
          <a:bodyPr wrap="square">
            <a:spAutoFit/>
          </a:bodyPr>
          <a:lstStyle/>
          <a:p>
            <a:pPr>
              <a:spcBef>
                <a:spcPct val="50000"/>
              </a:spcBef>
            </a:pPr>
            <a:r>
              <a:rPr lang="nl-NL" sz="1000" i="1" dirty="0" smtClean="0"/>
              <a:t>B2* = bottom 2 score (nooit en zelden)</a:t>
            </a:r>
          </a:p>
          <a:p>
            <a:pPr>
              <a:spcBef>
                <a:spcPct val="50000"/>
              </a:spcBef>
            </a:pPr>
            <a:r>
              <a:rPr lang="nl-NL" sz="1000" i="1" dirty="0" smtClean="0"/>
              <a:t>T2* = top 2 score (altijd en  regelmatig)</a:t>
            </a:r>
            <a:endParaRPr lang="en-US"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4000" cy="792163"/>
          </a:xfrm>
        </p:spPr>
        <p:txBody>
          <a:bodyPr/>
          <a:lstStyle/>
          <a:p>
            <a:pPr algn="just"/>
            <a:r>
              <a:rPr lang="nl-NL" sz="1800" dirty="0" smtClean="0"/>
              <a:t>Het juiste antwoord wordt relatief vaker gegeven door shoppers bekend met initiatieven (33%) dan shoppers die onbekend zijn met initiatieven (25%). De eerste groep is dus beter op de hoogte van de THT- en TGT-datum.</a:t>
            </a:r>
            <a:endParaRPr lang="en-US" sz="1800" dirty="0"/>
          </a:p>
        </p:txBody>
      </p:sp>
      <p:pic>
        <p:nvPicPr>
          <p:cNvPr id="2050" name="Picture 2"/>
          <p:cNvPicPr>
            <a:picLocks noChangeAspect="1" noChangeArrowheads="1"/>
          </p:cNvPicPr>
          <p:nvPr/>
        </p:nvPicPr>
        <p:blipFill>
          <a:blip r:embed="rId2" cstate="print"/>
          <a:srcRect/>
          <a:stretch>
            <a:fillRect/>
          </a:stretch>
        </p:blipFill>
        <p:spPr bwMode="auto">
          <a:xfrm>
            <a:off x="240040" y="1974716"/>
            <a:ext cx="8903960" cy="4162890"/>
          </a:xfrm>
          <a:prstGeom prst="rect">
            <a:avLst/>
          </a:prstGeom>
          <a:noFill/>
          <a:ln w="9525">
            <a:noFill/>
            <a:miter lim="800000"/>
            <a:headEnd/>
            <a:tailEnd/>
          </a:ln>
          <a:effectLst/>
        </p:spPr>
      </p:pic>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6b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Welke datum staat volgens u op bederfelijke producten?</a:t>
            </a:r>
          </a:p>
          <a:p>
            <a:r>
              <a:rPr lang="nl-NL" sz="1000" dirty="0" smtClean="0">
                <a:solidFill>
                  <a:srgbClr val="000000"/>
                </a:solidFill>
                <a:latin typeface="Calibri" pitchFamily="34" charset="0"/>
              </a:rPr>
              <a:t>BASIS: Alle respondenten(in %, bekend met initiatieven n=943, onbekend met initiatieven n=1230) </a:t>
            </a:r>
            <a:endParaRPr lang="nl-NL" sz="1000" dirty="0">
              <a:solidFill>
                <a:srgbClr val="000000"/>
              </a:solidFill>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 y="333375"/>
            <a:ext cx="9142999" cy="792163"/>
          </a:xfrm>
        </p:spPr>
        <p:txBody>
          <a:bodyPr/>
          <a:lstStyle/>
          <a:p>
            <a:pPr algn="just"/>
            <a:r>
              <a:rPr lang="nl-NL" sz="1800" dirty="0" smtClean="0"/>
              <a:t>Shoppers bekend met initiatieven geven relatief vaker te kennen dat zij bekend zijn met de hoogte van de temperatuur in hun koelkast (67%) dan shoppers die onbekend zijn met de initiatieven (59%).</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7a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weet op welke temperatuur mijn koelkast staat</a:t>
            </a:r>
          </a:p>
          <a:p>
            <a:r>
              <a:rPr lang="nl-NL" sz="1000" dirty="0" smtClean="0">
                <a:solidFill>
                  <a:srgbClr val="000000"/>
                </a:solidFill>
                <a:latin typeface="Calibri" pitchFamily="34" charset="0"/>
              </a:rPr>
              <a:t>BASIS: Alle respondenten(in %, bekend met initiatieven n=943, onbekend met initiatieven n=1230) </a:t>
            </a:r>
          </a:p>
          <a:p>
            <a:endParaRPr lang="nl-NL" sz="1000" b="0" dirty="0">
              <a:solidFill>
                <a:srgbClr val="000000"/>
              </a:solidFill>
              <a:latin typeface="Calibri"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7425" y="1976290"/>
            <a:ext cx="8380999" cy="3918389"/>
          </a:xfrm>
          <a:prstGeom prst="rect">
            <a:avLst/>
          </a:prstGeom>
          <a:noFill/>
          <a:ln w="9525">
            <a:noFill/>
            <a:miter lim="800000"/>
            <a:headEnd/>
            <a:tailEnd/>
          </a:ln>
          <a:effectLst/>
        </p:spPr>
      </p:pic>
      <p:sp>
        <p:nvSpPr>
          <p:cNvPr id="13" name="TextBox 12"/>
          <p:cNvSpPr txBox="1"/>
          <p:nvPr/>
        </p:nvSpPr>
        <p:spPr>
          <a:xfrm>
            <a:off x="8189833" y="1903928"/>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18" name="TextBox 17"/>
          <p:cNvSpPr txBox="1"/>
          <p:nvPr/>
        </p:nvSpPr>
        <p:spPr>
          <a:xfrm>
            <a:off x="8176568" y="4588372"/>
            <a:ext cx="611560" cy="307777"/>
          </a:xfrm>
          <a:prstGeom prst="rect">
            <a:avLst/>
          </a:prstGeom>
          <a:noFill/>
        </p:spPr>
        <p:txBody>
          <a:bodyPr wrap="square" rtlCol="0">
            <a:spAutoFit/>
          </a:bodyPr>
          <a:lstStyle/>
          <a:p>
            <a:r>
              <a:rPr lang="en-US" sz="1400" dirty="0" smtClean="0">
                <a:latin typeface="+mj-lt"/>
              </a:rPr>
              <a:t>20%</a:t>
            </a:r>
            <a:endParaRPr lang="en-US" sz="1400" dirty="0">
              <a:latin typeface="+mj-lt"/>
            </a:endParaRPr>
          </a:p>
        </p:txBody>
      </p:sp>
      <p:sp>
        <p:nvSpPr>
          <p:cNvPr id="19" name="TextBox 18"/>
          <p:cNvSpPr txBox="1"/>
          <p:nvPr/>
        </p:nvSpPr>
        <p:spPr>
          <a:xfrm>
            <a:off x="8650983" y="1903441"/>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0" name="TextBox 19"/>
          <p:cNvSpPr txBox="1"/>
          <p:nvPr/>
        </p:nvSpPr>
        <p:spPr>
          <a:xfrm>
            <a:off x="8170048" y="3513154"/>
            <a:ext cx="611560" cy="307777"/>
          </a:xfrm>
          <a:prstGeom prst="rect">
            <a:avLst/>
          </a:prstGeom>
          <a:noFill/>
        </p:spPr>
        <p:txBody>
          <a:bodyPr wrap="square" rtlCol="0">
            <a:spAutoFit/>
          </a:bodyPr>
          <a:lstStyle/>
          <a:p>
            <a:r>
              <a:rPr lang="en-US" sz="1400" dirty="0" smtClean="0">
                <a:latin typeface="+mj-lt"/>
              </a:rPr>
              <a:t>14%</a:t>
            </a:r>
            <a:endParaRPr lang="en-US" sz="1400" dirty="0">
              <a:latin typeface="+mj-lt"/>
            </a:endParaRPr>
          </a:p>
        </p:txBody>
      </p:sp>
      <p:sp>
        <p:nvSpPr>
          <p:cNvPr id="21" name="TextBox 20"/>
          <p:cNvSpPr txBox="1"/>
          <p:nvPr/>
        </p:nvSpPr>
        <p:spPr>
          <a:xfrm>
            <a:off x="8673343" y="4598272"/>
            <a:ext cx="611560" cy="307777"/>
          </a:xfrm>
          <a:prstGeom prst="rect">
            <a:avLst/>
          </a:prstGeom>
          <a:noFill/>
        </p:spPr>
        <p:txBody>
          <a:bodyPr wrap="square" rtlCol="0">
            <a:spAutoFit/>
          </a:bodyPr>
          <a:lstStyle/>
          <a:p>
            <a:r>
              <a:rPr lang="en-US" sz="1400" dirty="0" smtClean="0">
                <a:latin typeface="+mj-lt"/>
              </a:rPr>
              <a:t>59%</a:t>
            </a:r>
            <a:endParaRPr lang="en-US" sz="1400" dirty="0">
              <a:latin typeface="+mj-lt"/>
            </a:endParaRPr>
          </a:p>
        </p:txBody>
      </p:sp>
      <p:sp>
        <p:nvSpPr>
          <p:cNvPr id="22" name="TextBox 21"/>
          <p:cNvSpPr txBox="1"/>
          <p:nvPr/>
        </p:nvSpPr>
        <p:spPr>
          <a:xfrm>
            <a:off x="8666823" y="3511179"/>
            <a:ext cx="611560" cy="307777"/>
          </a:xfrm>
          <a:prstGeom prst="rect">
            <a:avLst/>
          </a:prstGeom>
          <a:noFill/>
        </p:spPr>
        <p:txBody>
          <a:bodyPr wrap="square" rtlCol="0">
            <a:spAutoFit/>
          </a:bodyPr>
          <a:lstStyle/>
          <a:p>
            <a:r>
              <a:rPr lang="en-US" sz="1400" dirty="0" smtClean="0">
                <a:latin typeface="+mj-lt"/>
              </a:rPr>
              <a:t>67%</a:t>
            </a:r>
            <a:endParaRPr lang="en-US" sz="1400" dirty="0">
              <a:latin typeface="+mj-lt"/>
            </a:endParaRPr>
          </a:p>
        </p:txBody>
      </p:sp>
      <p:sp>
        <p:nvSpPr>
          <p:cNvPr id="23" name="TextBox 22"/>
          <p:cNvSpPr txBox="1"/>
          <p:nvPr/>
        </p:nvSpPr>
        <p:spPr>
          <a:xfrm>
            <a:off x="8168073" y="2466179"/>
            <a:ext cx="611560" cy="307777"/>
          </a:xfrm>
          <a:prstGeom prst="rect">
            <a:avLst/>
          </a:prstGeom>
          <a:noFill/>
        </p:spPr>
        <p:txBody>
          <a:bodyPr wrap="square" rtlCol="0">
            <a:spAutoFit/>
          </a:bodyPr>
          <a:lstStyle/>
          <a:p>
            <a:r>
              <a:rPr lang="en-US" sz="1400" dirty="0" smtClean="0">
                <a:latin typeface="+mj-lt"/>
              </a:rPr>
              <a:t>18%</a:t>
            </a:r>
            <a:endParaRPr lang="en-US" sz="1400" dirty="0">
              <a:latin typeface="+mj-lt"/>
            </a:endParaRPr>
          </a:p>
        </p:txBody>
      </p:sp>
      <p:sp>
        <p:nvSpPr>
          <p:cNvPr id="24" name="TextBox 23"/>
          <p:cNvSpPr txBox="1"/>
          <p:nvPr/>
        </p:nvSpPr>
        <p:spPr>
          <a:xfrm>
            <a:off x="8664848" y="2476079"/>
            <a:ext cx="611560" cy="307777"/>
          </a:xfrm>
          <a:prstGeom prst="rect">
            <a:avLst/>
          </a:prstGeom>
          <a:noFill/>
        </p:spPr>
        <p:txBody>
          <a:bodyPr wrap="square" rtlCol="0">
            <a:spAutoFit/>
          </a:bodyPr>
          <a:lstStyle/>
          <a:p>
            <a:r>
              <a:rPr lang="en-US" sz="1400" dirty="0" smtClean="0">
                <a:latin typeface="+mj-lt"/>
              </a:rPr>
              <a:t>63%</a:t>
            </a:r>
            <a:endParaRPr lang="en-US" sz="1400" dirty="0">
              <a:latin typeface="+mj-lt"/>
            </a:endParaRPr>
          </a:p>
        </p:txBody>
      </p:sp>
      <p:sp>
        <p:nvSpPr>
          <p:cNvPr id="25" name="Text Box 11"/>
          <p:cNvSpPr txBox="1">
            <a:spLocks noChangeArrowheads="1"/>
          </p:cNvSpPr>
          <p:nvPr/>
        </p:nvSpPr>
        <p:spPr bwMode="auto">
          <a:xfrm>
            <a:off x="3671250" y="6001629"/>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
        <p:nvSpPr>
          <p:cNvPr id="26" name="TextBox 25"/>
          <p:cNvSpPr txBox="1"/>
          <p:nvPr/>
        </p:nvSpPr>
        <p:spPr>
          <a:xfrm>
            <a:off x="2150510" y="5544592"/>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27" name="TextBox 26"/>
          <p:cNvSpPr txBox="1"/>
          <p:nvPr/>
        </p:nvSpPr>
        <p:spPr>
          <a:xfrm>
            <a:off x="4793330" y="5542437"/>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38132" cy="792163"/>
          </a:xfrm>
        </p:spPr>
        <p:txBody>
          <a:bodyPr/>
          <a:lstStyle/>
          <a:p>
            <a:pPr algn="just"/>
            <a:r>
              <a:rPr lang="nl-NL" sz="1800" dirty="0" smtClean="0"/>
              <a:t>De gemiddelde temperatuur van de koelkast van shoppers bekend en onbekend met initiatieven om te komen tot minder voedselverspilling ligt bij beiden rond de 6°C. </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7b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Hoeveel graden is de temperatuur van uw koelkast?</a:t>
            </a:r>
          </a:p>
          <a:p>
            <a:r>
              <a:rPr lang="nl-NL" sz="1000" dirty="0" smtClean="0">
                <a:solidFill>
                  <a:srgbClr val="000000"/>
                </a:solidFill>
                <a:latin typeface="Calibri" pitchFamily="34" charset="0"/>
              </a:rPr>
              <a:t>BASIS: Alle respondenten(in %, bekend met initiatieven n=943, onbekend met initiatieven n=1230) </a:t>
            </a:r>
            <a:endParaRPr lang="nl-NL" sz="1000" dirty="0">
              <a:solidFill>
                <a:srgbClr val="000000"/>
              </a:solidFill>
              <a:latin typeface="Calibri" pitchFamily="34" charset="0"/>
            </a:endParaRPr>
          </a:p>
        </p:txBody>
      </p:sp>
      <p:sp>
        <p:nvSpPr>
          <p:cNvPr id="8" name="TextBox 7"/>
          <p:cNvSpPr txBox="1"/>
          <p:nvPr/>
        </p:nvSpPr>
        <p:spPr>
          <a:xfrm>
            <a:off x="8526572" y="1974751"/>
            <a:ext cx="611560" cy="307777"/>
          </a:xfrm>
          <a:prstGeom prst="rect">
            <a:avLst/>
          </a:prstGeom>
          <a:noFill/>
        </p:spPr>
        <p:txBody>
          <a:bodyPr wrap="square" rtlCol="0">
            <a:spAutoFit/>
          </a:bodyPr>
          <a:lstStyle/>
          <a:p>
            <a:r>
              <a:rPr lang="en-US" sz="1400" dirty="0" smtClean="0">
                <a:latin typeface="+mj-lt"/>
              </a:rPr>
              <a:t>Gem.</a:t>
            </a:r>
            <a:endParaRPr lang="en-US" sz="1400" dirty="0">
              <a:latin typeface="+mj-lt"/>
            </a:endParaRPr>
          </a:p>
        </p:txBody>
      </p:sp>
      <p:sp>
        <p:nvSpPr>
          <p:cNvPr id="9" name="TextBox 8"/>
          <p:cNvSpPr txBox="1"/>
          <p:nvPr/>
        </p:nvSpPr>
        <p:spPr>
          <a:xfrm>
            <a:off x="8573933" y="2504771"/>
            <a:ext cx="611560" cy="307777"/>
          </a:xfrm>
          <a:prstGeom prst="rect">
            <a:avLst/>
          </a:prstGeom>
          <a:noFill/>
        </p:spPr>
        <p:txBody>
          <a:bodyPr wrap="square" rtlCol="0">
            <a:spAutoFit/>
          </a:bodyPr>
          <a:lstStyle/>
          <a:p>
            <a:r>
              <a:rPr lang="en-US" sz="1400" dirty="0" smtClean="0">
                <a:latin typeface="+mj-lt"/>
              </a:rPr>
              <a:t>5,99</a:t>
            </a:r>
            <a:endParaRPr lang="en-US" sz="1400" dirty="0">
              <a:latin typeface="+mj-lt"/>
            </a:endParaRPr>
          </a:p>
        </p:txBody>
      </p:sp>
      <p:sp>
        <p:nvSpPr>
          <p:cNvPr id="10" name="TextBox 9"/>
          <p:cNvSpPr txBox="1"/>
          <p:nvPr/>
        </p:nvSpPr>
        <p:spPr>
          <a:xfrm>
            <a:off x="8576970" y="3620516"/>
            <a:ext cx="611560" cy="307777"/>
          </a:xfrm>
          <a:prstGeom prst="rect">
            <a:avLst/>
          </a:prstGeom>
          <a:noFill/>
        </p:spPr>
        <p:txBody>
          <a:bodyPr wrap="square" rtlCol="0">
            <a:spAutoFit/>
          </a:bodyPr>
          <a:lstStyle/>
          <a:p>
            <a:r>
              <a:rPr lang="en-US" sz="1400" dirty="0" smtClean="0">
                <a:latin typeface="+mj-lt"/>
              </a:rPr>
              <a:t>5,95</a:t>
            </a:r>
            <a:endParaRPr lang="en-US" sz="1400" dirty="0">
              <a:latin typeface="+mj-lt"/>
            </a:endParaRPr>
          </a:p>
        </p:txBody>
      </p:sp>
      <p:sp>
        <p:nvSpPr>
          <p:cNvPr id="11" name="TextBox 10"/>
          <p:cNvSpPr txBox="1"/>
          <p:nvPr/>
        </p:nvSpPr>
        <p:spPr>
          <a:xfrm>
            <a:off x="8568065" y="4725144"/>
            <a:ext cx="611560" cy="307777"/>
          </a:xfrm>
          <a:prstGeom prst="rect">
            <a:avLst/>
          </a:prstGeom>
          <a:noFill/>
        </p:spPr>
        <p:txBody>
          <a:bodyPr wrap="square" rtlCol="0">
            <a:spAutoFit/>
          </a:bodyPr>
          <a:lstStyle/>
          <a:p>
            <a:r>
              <a:rPr lang="en-US" sz="1400" dirty="0" smtClean="0">
                <a:latin typeface="+mj-lt"/>
              </a:rPr>
              <a:t>6,02</a:t>
            </a:r>
            <a:endParaRPr lang="en-US" sz="1400" dirty="0">
              <a:latin typeface="+mj-lt"/>
            </a:endParaRPr>
          </a:p>
        </p:txBody>
      </p:sp>
      <p:pic>
        <p:nvPicPr>
          <p:cNvPr id="12" name="Picture 2"/>
          <p:cNvPicPr>
            <a:picLocks noChangeAspect="1" noChangeArrowheads="1"/>
          </p:cNvPicPr>
          <p:nvPr/>
        </p:nvPicPr>
        <p:blipFill>
          <a:blip r:embed="rId2" cstate="print"/>
          <a:srcRect/>
          <a:stretch>
            <a:fillRect/>
          </a:stretch>
        </p:blipFill>
        <p:spPr bwMode="auto">
          <a:xfrm>
            <a:off x="7548" y="1974751"/>
            <a:ext cx="8893083" cy="4157804"/>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4000" cy="792163"/>
          </a:xfrm>
        </p:spPr>
        <p:txBody>
          <a:bodyPr/>
          <a:lstStyle/>
          <a:p>
            <a:pPr algn="just"/>
            <a:r>
              <a:rPr lang="nl-NL" sz="1800" dirty="0" smtClean="0"/>
              <a:t>Shoppers onbekend met initiatieven, hebben relatief vaker (41%) eten of drinken weggegooid in de voorgaande twee dagen dan shoppers die wel bekend zijn met de initiatieven (35%). </a:t>
            </a:r>
            <a:endParaRPr lang="en-US" sz="1800" dirty="0"/>
          </a:p>
        </p:txBody>
      </p:sp>
      <p:pic>
        <p:nvPicPr>
          <p:cNvPr id="5122" name="Picture 2"/>
          <p:cNvPicPr>
            <a:picLocks noChangeAspect="1" noChangeArrowheads="1"/>
          </p:cNvPicPr>
          <p:nvPr/>
        </p:nvPicPr>
        <p:blipFill>
          <a:blip r:embed="rId2" cstate="print"/>
          <a:srcRect/>
          <a:stretch>
            <a:fillRect/>
          </a:stretch>
        </p:blipFill>
        <p:spPr bwMode="auto">
          <a:xfrm>
            <a:off x="238500" y="1974751"/>
            <a:ext cx="8905500" cy="4163610"/>
          </a:xfrm>
          <a:prstGeom prst="rect">
            <a:avLst/>
          </a:prstGeom>
          <a:noFill/>
          <a:ln w="9525">
            <a:noFill/>
            <a:miter lim="800000"/>
            <a:headEnd/>
            <a:tailEnd/>
          </a:ln>
          <a:effectLst/>
        </p:spPr>
      </p:pic>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8a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Heeft u in de afgelopen twee dagen eten of drinken weggegooid?</a:t>
            </a:r>
          </a:p>
          <a:p>
            <a:r>
              <a:rPr lang="nl-NL" sz="1000" dirty="0" smtClean="0">
                <a:solidFill>
                  <a:srgbClr val="000000"/>
                </a:solidFill>
                <a:latin typeface="Calibri" pitchFamily="34" charset="0"/>
              </a:rPr>
              <a:t>BASIS: Alle respondenten(in %, bekend met initiatieven n=943, onbekend met initiatieven n=1230) </a:t>
            </a:r>
          </a:p>
          <a:p>
            <a:endParaRPr lang="nl-NL" sz="1000" b="0" dirty="0">
              <a:solidFill>
                <a:srgbClr val="000000"/>
              </a:solidFill>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2" y="333375"/>
            <a:ext cx="9152043" cy="792163"/>
          </a:xfrm>
        </p:spPr>
        <p:txBody>
          <a:bodyPr/>
          <a:lstStyle/>
          <a:p>
            <a:pPr algn="just"/>
            <a:r>
              <a:rPr lang="nl-NL" sz="1800" dirty="0" smtClean="0"/>
              <a:t>Shoppers bekend met initiatieven geven relatief vaker aan zich volledig bewust te zijn van de eigen voedselverspilling (75%) dan shoppers die onbekend zijn met de initiatieven (69%).</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11</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 ik ben mij volledig bewust van mijn eigen voedselverspilling</a:t>
            </a:r>
          </a:p>
          <a:p>
            <a:r>
              <a:rPr lang="nl-NL" sz="1000" dirty="0" smtClean="0">
                <a:solidFill>
                  <a:srgbClr val="000000"/>
                </a:solidFill>
                <a:latin typeface="Calibri" pitchFamily="34" charset="0"/>
              </a:rPr>
              <a:t>BASIS: Alle respondenten(in %, bekend met initiatieven n=943, onbekend met initiatieven n=1230) </a:t>
            </a:r>
          </a:p>
          <a:p>
            <a:endParaRPr lang="nl-NL" sz="1000" b="0" dirty="0">
              <a:solidFill>
                <a:srgbClr val="000000"/>
              </a:solidFill>
              <a:latin typeface="Calibri" pitchFamily="34" charset="0"/>
            </a:endParaRPr>
          </a:p>
        </p:txBody>
      </p:sp>
      <p:pic>
        <p:nvPicPr>
          <p:cNvPr id="12" name="Picture 2"/>
          <p:cNvPicPr>
            <a:picLocks noChangeAspect="1" noChangeArrowheads="1"/>
          </p:cNvPicPr>
          <p:nvPr/>
        </p:nvPicPr>
        <p:blipFill>
          <a:blip r:embed="rId2" cstate="print"/>
          <a:srcRect/>
          <a:stretch>
            <a:fillRect/>
          </a:stretch>
        </p:blipFill>
        <p:spPr bwMode="auto">
          <a:xfrm>
            <a:off x="3424" y="1974751"/>
            <a:ext cx="8523147" cy="3984848"/>
          </a:xfrm>
          <a:prstGeom prst="rect">
            <a:avLst/>
          </a:prstGeom>
          <a:noFill/>
          <a:ln w="9525">
            <a:noFill/>
            <a:miter lim="800000"/>
            <a:headEnd/>
            <a:tailEnd/>
          </a:ln>
          <a:effectLst/>
        </p:spPr>
      </p:pic>
      <p:sp>
        <p:nvSpPr>
          <p:cNvPr id="13" name="TextBox 12"/>
          <p:cNvSpPr txBox="1"/>
          <p:nvPr/>
        </p:nvSpPr>
        <p:spPr>
          <a:xfrm>
            <a:off x="8189833" y="1903928"/>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14" name="TextBox 13"/>
          <p:cNvSpPr txBox="1"/>
          <p:nvPr/>
        </p:nvSpPr>
        <p:spPr>
          <a:xfrm>
            <a:off x="8176568" y="4588372"/>
            <a:ext cx="611560" cy="307777"/>
          </a:xfrm>
          <a:prstGeom prst="rect">
            <a:avLst/>
          </a:prstGeom>
          <a:noFill/>
        </p:spPr>
        <p:txBody>
          <a:bodyPr wrap="square" rtlCol="0">
            <a:spAutoFit/>
          </a:bodyPr>
          <a:lstStyle/>
          <a:p>
            <a:r>
              <a:rPr lang="en-US" sz="1400" dirty="0" smtClean="0">
                <a:latin typeface="+mj-lt"/>
              </a:rPr>
              <a:t>10%</a:t>
            </a:r>
            <a:endParaRPr lang="en-US" sz="1400" dirty="0">
              <a:latin typeface="+mj-lt"/>
            </a:endParaRPr>
          </a:p>
        </p:txBody>
      </p:sp>
      <p:sp>
        <p:nvSpPr>
          <p:cNvPr id="15" name="TextBox 14"/>
          <p:cNvSpPr txBox="1"/>
          <p:nvPr/>
        </p:nvSpPr>
        <p:spPr>
          <a:xfrm>
            <a:off x="8650983" y="1903441"/>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16" name="TextBox 15"/>
          <p:cNvSpPr txBox="1"/>
          <p:nvPr/>
        </p:nvSpPr>
        <p:spPr>
          <a:xfrm>
            <a:off x="8170048" y="3513154"/>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17" name="TextBox 16"/>
          <p:cNvSpPr txBox="1"/>
          <p:nvPr/>
        </p:nvSpPr>
        <p:spPr>
          <a:xfrm>
            <a:off x="8673343" y="4598272"/>
            <a:ext cx="611560" cy="307777"/>
          </a:xfrm>
          <a:prstGeom prst="rect">
            <a:avLst/>
          </a:prstGeom>
          <a:noFill/>
        </p:spPr>
        <p:txBody>
          <a:bodyPr wrap="square" rtlCol="0">
            <a:spAutoFit/>
          </a:bodyPr>
          <a:lstStyle/>
          <a:p>
            <a:r>
              <a:rPr lang="en-US" sz="1400" dirty="0" smtClean="0">
                <a:latin typeface="+mj-lt"/>
              </a:rPr>
              <a:t>69%</a:t>
            </a:r>
            <a:endParaRPr lang="en-US" sz="1400" dirty="0">
              <a:latin typeface="+mj-lt"/>
            </a:endParaRPr>
          </a:p>
        </p:txBody>
      </p:sp>
      <p:sp>
        <p:nvSpPr>
          <p:cNvPr id="18" name="TextBox 17"/>
          <p:cNvSpPr txBox="1"/>
          <p:nvPr/>
        </p:nvSpPr>
        <p:spPr>
          <a:xfrm>
            <a:off x="8666823" y="3511179"/>
            <a:ext cx="611560" cy="307777"/>
          </a:xfrm>
          <a:prstGeom prst="rect">
            <a:avLst/>
          </a:prstGeom>
          <a:noFill/>
        </p:spPr>
        <p:txBody>
          <a:bodyPr wrap="square" rtlCol="0">
            <a:spAutoFit/>
          </a:bodyPr>
          <a:lstStyle/>
          <a:p>
            <a:r>
              <a:rPr lang="en-US" sz="1400" dirty="0" smtClean="0">
                <a:latin typeface="+mj-lt"/>
              </a:rPr>
              <a:t>75%</a:t>
            </a:r>
            <a:endParaRPr lang="en-US" sz="1400" dirty="0">
              <a:latin typeface="+mj-lt"/>
            </a:endParaRPr>
          </a:p>
        </p:txBody>
      </p:sp>
      <p:sp>
        <p:nvSpPr>
          <p:cNvPr id="19" name="TextBox 18"/>
          <p:cNvSpPr txBox="1"/>
          <p:nvPr/>
        </p:nvSpPr>
        <p:spPr>
          <a:xfrm>
            <a:off x="8168073" y="2466179"/>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20" name="TextBox 19"/>
          <p:cNvSpPr txBox="1"/>
          <p:nvPr/>
        </p:nvSpPr>
        <p:spPr>
          <a:xfrm>
            <a:off x="8664848" y="2476079"/>
            <a:ext cx="611560" cy="307777"/>
          </a:xfrm>
          <a:prstGeom prst="rect">
            <a:avLst/>
          </a:prstGeom>
          <a:noFill/>
        </p:spPr>
        <p:txBody>
          <a:bodyPr wrap="square" rtlCol="0">
            <a:spAutoFit/>
          </a:bodyPr>
          <a:lstStyle/>
          <a:p>
            <a:r>
              <a:rPr lang="en-US" sz="1400" dirty="0" smtClean="0">
                <a:latin typeface="+mj-lt"/>
              </a:rPr>
              <a:t>71%</a:t>
            </a:r>
            <a:endParaRPr lang="en-US" sz="1400" dirty="0">
              <a:latin typeface="+mj-lt"/>
            </a:endParaRPr>
          </a:p>
        </p:txBody>
      </p:sp>
      <p:sp>
        <p:nvSpPr>
          <p:cNvPr id="21" name="TextBox 20"/>
          <p:cNvSpPr txBox="1"/>
          <p:nvPr/>
        </p:nvSpPr>
        <p:spPr>
          <a:xfrm>
            <a:off x="2221760" y="5615842"/>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22" name="TextBox 21"/>
          <p:cNvSpPr txBox="1"/>
          <p:nvPr/>
        </p:nvSpPr>
        <p:spPr>
          <a:xfrm>
            <a:off x="4864580" y="5613687"/>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
        <p:nvSpPr>
          <p:cNvPr id="23" name="Text Box 11"/>
          <p:cNvSpPr txBox="1">
            <a:spLocks noChangeArrowheads="1"/>
          </p:cNvSpPr>
          <p:nvPr/>
        </p:nvSpPr>
        <p:spPr bwMode="auto">
          <a:xfrm>
            <a:off x="3671250" y="6001629"/>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a:off x="6582" y="1976052"/>
            <a:ext cx="8381841" cy="3918782"/>
          </a:xfrm>
          <a:prstGeom prst="rect">
            <a:avLst/>
          </a:prstGeom>
          <a:noFill/>
          <a:ln w="9525">
            <a:noFill/>
            <a:miter lim="800000"/>
            <a:headEnd/>
            <a:tailEnd/>
          </a:ln>
          <a:effectLst/>
        </p:spPr>
      </p:pic>
      <p:sp>
        <p:nvSpPr>
          <p:cNvPr id="2" name="Title 1"/>
          <p:cNvSpPr>
            <a:spLocks noGrp="1"/>
          </p:cNvSpPr>
          <p:nvPr>
            <p:ph type="title"/>
          </p:nvPr>
        </p:nvSpPr>
        <p:spPr>
          <a:xfrm>
            <a:off x="0" y="333375"/>
            <a:ext cx="9144000" cy="792163"/>
          </a:xfrm>
        </p:spPr>
        <p:txBody>
          <a:bodyPr/>
          <a:lstStyle/>
          <a:p>
            <a:pPr algn="just"/>
            <a:r>
              <a:rPr lang="nl-NL" sz="1800" dirty="0" smtClean="0"/>
              <a:t>Shoppers bekend met initiatieven om te komen tot minder voedselverspilling koken relatief vaker altijd op maat (36%) dan shoppers die onbekend zijn met deze initiatieven (30%).  </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b="0" dirty="0" smtClean="0">
                <a:latin typeface="Calibri" pitchFamily="34" charset="0"/>
              </a:rPr>
              <a:t>1</a:t>
            </a:r>
            <a:r>
              <a:rPr lang="nl-NL" sz="800" dirty="0" smtClean="0">
                <a:latin typeface="Calibri" pitchFamily="34" charset="0"/>
              </a:rPr>
              <a:t>5</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Hoe vaak kookt u op maat?</a:t>
            </a:r>
          </a:p>
          <a:p>
            <a:r>
              <a:rPr lang="nl-NL" sz="1000" b="0" dirty="0" smtClean="0">
                <a:solidFill>
                  <a:srgbClr val="000000"/>
                </a:solidFill>
                <a:latin typeface="Calibri" pitchFamily="34" charset="0"/>
              </a:rPr>
              <a:t>BASIS: Alle respondenten(in %, bekend met initiatieven n=943, onbekend met initiatieven n=1230) </a:t>
            </a:r>
            <a:endParaRPr lang="nl-NL" sz="1000" b="0" dirty="0">
              <a:solidFill>
                <a:srgbClr val="000000"/>
              </a:solidFill>
              <a:latin typeface="Calibri" pitchFamily="34" charset="0"/>
            </a:endParaRPr>
          </a:p>
        </p:txBody>
      </p:sp>
      <p:sp>
        <p:nvSpPr>
          <p:cNvPr id="8" name="TextBox 7"/>
          <p:cNvSpPr txBox="1"/>
          <p:nvPr/>
        </p:nvSpPr>
        <p:spPr>
          <a:xfrm>
            <a:off x="3109606" y="5556467"/>
            <a:ext cx="864096" cy="261610"/>
          </a:xfrm>
          <a:prstGeom prst="rect">
            <a:avLst/>
          </a:prstGeom>
          <a:noFill/>
        </p:spPr>
        <p:txBody>
          <a:bodyPr wrap="square" rtlCol="0">
            <a:spAutoFit/>
          </a:bodyPr>
          <a:lstStyle/>
          <a:p>
            <a:r>
              <a:rPr lang="en-US" sz="1100" b="1" dirty="0" smtClean="0">
                <a:latin typeface="+mj-lt"/>
              </a:rPr>
              <a:t>Nooit</a:t>
            </a:r>
            <a:endParaRPr lang="en-US" sz="1100" b="1" dirty="0">
              <a:latin typeface="+mj-lt"/>
            </a:endParaRPr>
          </a:p>
        </p:txBody>
      </p:sp>
      <p:sp>
        <p:nvSpPr>
          <p:cNvPr id="9" name="TextBox 8"/>
          <p:cNvSpPr txBox="1"/>
          <p:nvPr/>
        </p:nvSpPr>
        <p:spPr>
          <a:xfrm>
            <a:off x="4805205" y="5554312"/>
            <a:ext cx="864096" cy="261610"/>
          </a:xfrm>
          <a:prstGeom prst="rect">
            <a:avLst/>
          </a:prstGeom>
          <a:noFill/>
        </p:spPr>
        <p:txBody>
          <a:bodyPr wrap="square" rtlCol="0">
            <a:spAutoFit/>
          </a:bodyPr>
          <a:lstStyle/>
          <a:p>
            <a:r>
              <a:rPr lang="en-US" sz="1100" b="1" dirty="0" smtClean="0">
                <a:latin typeface="+mj-lt"/>
              </a:rPr>
              <a:t>Altijd</a:t>
            </a:r>
            <a:endParaRPr lang="en-US" sz="1100" b="1" dirty="0">
              <a:latin typeface="+mj-lt"/>
            </a:endParaRPr>
          </a:p>
        </p:txBody>
      </p:sp>
      <p:sp>
        <p:nvSpPr>
          <p:cNvPr id="22" name="TextBox 21"/>
          <p:cNvSpPr txBox="1"/>
          <p:nvPr/>
        </p:nvSpPr>
        <p:spPr>
          <a:xfrm>
            <a:off x="8189833" y="1903928"/>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3" name="TextBox 22"/>
          <p:cNvSpPr txBox="1"/>
          <p:nvPr/>
        </p:nvSpPr>
        <p:spPr>
          <a:xfrm>
            <a:off x="8176568" y="4588372"/>
            <a:ext cx="611560" cy="307777"/>
          </a:xfrm>
          <a:prstGeom prst="rect">
            <a:avLst/>
          </a:prstGeom>
          <a:noFill/>
        </p:spPr>
        <p:txBody>
          <a:bodyPr wrap="square" rtlCol="0">
            <a:spAutoFit/>
          </a:bodyPr>
          <a:lstStyle/>
          <a:p>
            <a:r>
              <a:rPr lang="en-US" sz="1400" dirty="0" smtClean="0">
                <a:latin typeface="+mj-lt"/>
              </a:rPr>
              <a:t>11%</a:t>
            </a:r>
            <a:endParaRPr lang="en-US" sz="1400" dirty="0">
              <a:latin typeface="+mj-lt"/>
            </a:endParaRPr>
          </a:p>
        </p:txBody>
      </p:sp>
      <p:sp>
        <p:nvSpPr>
          <p:cNvPr id="24" name="TextBox 23"/>
          <p:cNvSpPr txBox="1"/>
          <p:nvPr/>
        </p:nvSpPr>
        <p:spPr>
          <a:xfrm>
            <a:off x="8650983" y="1903441"/>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5" name="TextBox 24"/>
          <p:cNvSpPr txBox="1"/>
          <p:nvPr/>
        </p:nvSpPr>
        <p:spPr>
          <a:xfrm>
            <a:off x="8170048" y="3513154"/>
            <a:ext cx="611560" cy="307777"/>
          </a:xfrm>
          <a:prstGeom prst="rect">
            <a:avLst/>
          </a:prstGeom>
          <a:noFill/>
        </p:spPr>
        <p:txBody>
          <a:bodyPr wrap="square" rtlCol="0">
            <a:spAutoFit/>
          </a:bodyPr>
          <a:lstStyle/>
          <a:p>
            <a:r>
              <a:rPr lang="en-US" sz="1400" dirty="0" smtClean="0">
                <a:latin typeface="+mj-lt"/>
              </a:rPr>
              <a:t>9%</a:t>
            </a:r>
            <a:endParaRPr lang="en-US" sz="1400" dirty="0">
              <a:latin typeface="+mj-lt"/>
            </a:endParaRPr>
          </a:p>
        </p:txBody>
      </p:sp>
      <p:sp>
        <p:nvSpPr>
          <p:cNvPr id="26" name="TextBox 25"/>
          <p:cNvSpPr txBox="1"/>
          <p:nvPr/>
        </p:nvSpPr>
        <p:spPr>
          <a:xfrm>
            <a:off x="8673343" y="4598272"/>
            <a:ext cx="611560" cy="307777"/>
          </a:xfrm>
          <a:prstGeom prst="rect">
            <a:avLst/>
          </a:prstGeom>
          <a:noFill/>
        </p:spPr>
        <p:txBody>
          <a:bodyPr wrap="square" rtlCol="0">
            <a:spAutoFit/>
          </a:bodyPr>
          <a:lstStyle/>
          <a:p>
            <a:r>
              <a:rPr lang="en-US" sz="1400" dirty="0" smtClean="0">
                <a:latin typeface="+mj-lt"/>
              </a:rPr>
              <a:t>71%</a:t>
            </a:r>
            <a:endParaRPr lang="en-US" sz="1400" dirty="0">
              <a:latin typeface="+mj-lt"/>
            </a:endParaRPr>
          </a:p>
        </p:txBody>
      </p:sp>
      <p:sp>
        <p:nvSpPr>
          <p:cNvPr id="27" name="TextBox 26"/>
          <p:cNvSpPr txBox="1"/>
          <p:nvPr/>
        </p:nvSpPr>
        <p:spPr>
          <a:xfrm>
            <a:off x="8666823" y="3511179"/>
            <a:ext cx="611560" cy="307777"/>
          </a:xfrm>
          <a:prstGeom prst="rect">
            <a:avLst/>
          </a:prstGeom>
          <a:noFill/>
        </p:spPr>
        <p:txBody>
          <a:bodyPr wrap="square" rtlCol="0">
            <a:spAutoFit/>
          </a:bodyPr>
          <a:lstStyle/>
          <a:p>
            <a:r>
              <a:rPr lang="en-US" sz="1400" dirty="0" smtClean="0">
                <a:latin typeface="+mj-lt"/>
              </a:rPr>
              <a:t>75%</a:t>
            </a:r>
            <a:endParaRPr lang="en-US" sz="1400" dirty="0">
              <a:latin typeface="+mj-lt"/>
            </a:endParaRPr>
          </a:p>
        </p:txBody>
      </p:sp>
      <p:sp>
        <p:nvSpPr>
          <p:cNvPr id="28" name="TextBox 27"/>
          <p:cNvSpPr txBox="1"/>
          <p:nvPr/>
        </p:nvSpPr>
        <p:spPr>
          <a:xfrm>
            <a:off x="8168073" y="2466179"/>
            <a:ext cx="611560" cy="307777"/>
          </a:xfrm>
          <a:prstGeom prst="rect">
            <a:avLst/>
          </a:prstGeom>
          <a:noFill/>
        </p:spPr>
        <p:txBody>
          <a:bodyPr wrap="square" rtlCol="0">
            <a:spAutoFit/>
          </a:bodyPr>
          <a:lstStyle/>
          <a:p>
            <a:r>
              <a:rPr lang="en-US" sz="1400" dirty="0" smtClean="0">
                <a:latin typeface="+mj-lt"/>
              </a:rPr>
              <a:t>10%</a:t>
            </a:r>
            <a:endParaRPr lang="en-US" sz="1400" dirty="0">
              <a:latin typeface="+mj-lt"/>
            </a:endParaRPr>
          </a:p>
        </p:txBody>
      </p:sp>
      <p:sp>
        <p:nvSpPr>
          <p:cNvPr id="29" name="TextBox 28"/>
          <p:cNvSpPr txBox="1"/>
          <p:nvPr/>
        </p:nvSpPr>
        <p:spPr>
          <a:xfrm>
            <a:off x="8664848" y="2476079"/>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
        <p:nvSpPr>
          <p:cNvPr id="17" name="Text Box 11"/>
          <p:cNvSpPr txBox="1">
            <a:spLocks noChangeArrowheads="1"/>
          </p:cNvSpPr>
          <p:nvPr/>
        </p:nvSpPr>
        <p:spPr bwMode="auto">
          <a:xfrm>
            <a:off x="5581105" y="5976282"/>
            <a:ext cx="2534195" cy="477054"/>
          </a:xfrm>
          <a:prstGeom prst="rect">
            <a:avLst/>
          </a:prstGeom>
          <a:noFill/>
          <a:ln w="9525">
            <a:solidFill>
              <a:schemeClr val="tx1"/>
            </a:solidFill>
            <a:miter lim="800000"/>
            <a:headEnd/>
            <a:tailEnd/>
          </a:ln>
        </p:spPr>
        <p:txBody>
          <a:bodyPr wrap="square">
            <a:spAutoFit/>
          </a:bodyPr>
          <a:lstStyle/>
          <a:p>
            <a:pPr>
              <a:spcBef>
                <a:spcPct val="50000"/>
              </a:spcBef>
            </a:pPr>
            <a:r>
              <a:rPr lang="nl-NL" sz="1000" i="1" dirty="0" smtClean="0"/>
              <a:t>B2* = bottom 2 score (nooit en zelden)</a:t>
            </a:r>
          </a:p>
          <a:p>
            <a:pPr>
              <a:spcBef>
                <a:spcPct val="50000"/>
              </a:spcBef>
            </a:pPr>
            <a:r>
              <a:rPr lang="nl-NL" sz="1000" i="1" dirty="0" smtClean="0"/>
              <a:t>T2* = top 2 score (altijd en  regelmatig)</a:t>
            </a:r>
            <a:endParaRPr lang="en-US"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a:picLocks noChangeAspect="1" noChangeArrowheads="1"/>
          </p:cNvPicPr>
          <p:nvPr/>
        </p:nvPicPr>
        <p:blipFill>
          <a:blip r:embed="rId2" cstate="print"/>
          <a:srcRect/>
          <a:stretch>
            <a:fillRect/>
          </a:stretch>
        </p:blipFill>
        <p:spPr bwMode="auto">
          <a:xfrm>
            <a:off x="7425" y="1979305"/>
            <a:ext cx="8453007" cy="3952054"/>
          </a:xfrm>
          <a:prstGeom prst="rect">
            <a:avLst/>
          </a:prstGeom>
          <a:noFill/>
          <a:ln w="9525">
            <a:noFill/>
            <a:miter lim="800000"/>
            <a:headEnd/>
            <a:tailEnd/>
          </a:ln>
          <a:effectLst/>
        </p:spPr>
      </p:pic>
      <p:sp>
        <p:nvSpPr>
          <p:cNvPr id="2" name="Title 1"/>
          <p:cNvSpPr>
            <a:spLocks noGrp="1"/>
          </p:cNvSpPr>
          <p:nvPr>
            <p:ph type="title"/>
          </p:nvPr>
        </p:nvSpPr>
        <p:spPr>
          <a:xfrm>
            <a:off x="1000" y="333375"/>
            <a:ext cx="9143000" cy="792163"/>
          </a:xfrm>
        </p:spPr>
        <p:txBody>
          <a:bodyPr/>
          <a:lstStyle/>
          <a:p>
            <a:pPr algn="just"/>
            <a:r>
              <a:rPr lang="nl-NL" sz="1800" dirty="0" smtClean="0"/>
              <a:t>De bereidheid om voedselverspilling te verminderen is bij alle drie de benoemde manieren hoger onder shoppers bekend met de initiatieven dan zij die hier niet bekend mee zijn (81%, 81% en 78% </a:t>
            </a:r>
            <a:r>
              <a:rPr lang="nl-NL" sz="1800" dirty="0" err="1" smtClean="0"/>
              <a:t>vs</a:t>
            </a:r>
            <a:r>
              <a:rPr lang="nl-NL" sz="1800" dirty="0" smtClean="0"/>
              <a:t> 74%, 74% en 70%).</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12</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Stellingen; bereidheid om voedselverspilling te verminderen</a:t>
            </a:r>
          </a:p>
          <a:p>
            <a:r>
              <a:rPr lang="nl-NL" sz="1000" dirty="0" smtClean="0">
                <a:solidFill>
                  <a:srgbClr val="000000"/>
                </a:solidFill>
                <a:latin typeface="Calibri" pitchFamily="34" charset="0"/>
              </a:rPr>
              <a:t>BASIS: Alle respondenten(in %, bekend met initiatieven n=943, onbekend met initiatieven n=1230) </a:t>
            </a:r>
          </a:p>
          <a:p>
            <a:endParaRPr lang="nl-NL" sz="1000" b="0" dirty="0">
              <a:solidFill>
                <a:srgbClr val="000000"/>
              </a:solidFill>
              <a:latin typeface="Calibri" pitchFamily="34" charset="0"/>
            </a:endParaRPr>
          </a:p>
        </p:txBody>
      </p:sp>
      <p:sp>
        <p:nvSpPr>
          <p:cNvPr id="8" name="TextBox 7"/>
          <p:cNvSpPr txBox="1"/>
          <p:nvPr/>
        </p:nvSpPr>
        <p:spPr>
          <a:xfrm>
            <a:off x="1763688" y="1895356"/>
            <a:ext cx="6840760" cy="276999"/>
          </a:xfrm>
          <a:prstGeom prst="rect">
            <a:avLst/>
          </a:prstGeom>
          <a:noFill/>
        </p:spPr>
        <p:txBody>
          <a:bodyPr wrap="square" rtlCol="0">
            <a:spAutoFit/>
          </a:bodyPr>
          <a:lstStyle/>
          <a:p>
            <a:r>
              <a:rPr lang="nl-NL" sz="1200" b="1" dirty="0" smtClean="0"/>
              <a:t>Bereid om voedselverspilling te verminderen door op maat te koken</a:t>
            </a:r>
            <a:endParaRPr lang="en-US" sz="1200" dirty="0"/>
          </a:p>
        </p:txBody>
      </p:sp>
      <p:sp>
        <p:nvSpPr>
          <p:cNvPr id="9" name="TextBox 8"/>
          <p:cNvSpPr txBox="1"/>
          <p:nvPr/>
        </p:nvSpPr>
        <p:spPr>
          <a:xfrm>
            <a:off x="1763688" y="3057085"/>
            <a:ext cx="6840760" cy="276999"/>
          </a:xfrm>
          <a:prstGeom prst="rect">
            <a:avLst/>
          </a:prstGeom>
          <a:noFill/>
        </p:spPr>
        <p:txBody>
          <a:bodyPr wrap="square" rtlCol="0">
            <a:spAutoFit/>
          </a:bodyPr>
          <a:lstStyle/>
          <a:p>
            <a:r>
              <a:rPr lang="nl-NL" sz="1200" b="1" dirty="0" smtClean="0"/>
              <a:t>Bereid om voedselverspilling te verminderen door op maat te kopen</a:t>
            </a:r>
            <a:r>
              <a:rPr lang="nl-NL" sz="1200" dirty="0" smtClean="0"/>
              <a:t> </a:t>
            </a:r>
            <a:endParaRPr lang="en-US" sz="1200" dirty="0"/>
          </a:p>
        </p:txBody>
      </p:sp>
      <p:sp>
        <p:nvSpPr>
          <p:cNvPr id="10" name="TextBox 9"/>
          <p:cNvSpPr txBox="1"/>
          <p:nvPr/>
        </p:nvSpPr>
        <p:spPr>
          <a:xfrm>
            <a:off x="1763688" y="4233721"/>
            <a:ext cx="6840760" cy="276999"/>
          </a:xfrm>
          <a:prstGeom prst="rect">
            <a:avLst/>
          </a:prstGeom>
          <a:noFill/>
        </p:spPr>
        <p:txBody>
          <a:bodyPr wrap="square" rtlCol="0">
            <a:spAutoFit/>
          </a:bodyPr>
          <a:lstStyle/>
          <a:p>
            <a:r>
              <a:rPr lang="nl-NL" sz="1200" b="1" dirty="0" smtClean="0"/>
              <a:t>Bereid om voedselverspilling te verminderen door producten beter te bewaren</a:t>
            </a:r>
            <a:r>
              <a:rPr lang="nl-NL" sz="1200" dirty="0" smtClean="0"/>
              <a:t> </a:t>
            </a:r>
            <a:endParaRPr lang="en-US" sz="1200" dirty="0"/>
          </a:p>
        </p:txBody>
      </p:sp>
      <p:sp>
        <p:nvSpPr>
          <p:cNvPr id="22" name="TextBox 21"/>
          <p:cNvSpPr txBox="1"/>
          <p:nvPr/>
        </p:nvSpPr>
        <p:spPr>
          <a:xfrm>
            <a:off x="8177958" y="1808928"/>
            <a:ext cx="611560" cy="307777"/>
          </a:xfrm>
          <a:prstGeom prst="rect">
            <a:avLst/>
          </a:prstGeom>
          <a:noFill/>
        </p:spPr>
        <p:txBody>
          <a:bodyPr wrap="square" rtlCol="0">
            <a:spAutoFit/>
          </a:bodyPr>
          <a:lstStyle/>
          <a:p>
            <a:r>
              <a:rPr lang="en-US" sz="1400" dirty="0" smtClean="0">
                <a:latin typeface="+mj-lt"/>
              </a:rPr>
              <a:t>B2*</a:t>
            </a:r>
            <a:endParaRPr lang="en-US" sz="1400" dirty="0">
              <a:latin typeface="+mj-lt"/>
            </a:endParaRPr>
          </a:p>
        </p:txBody>
      </p:sp>
      <p:sp>
        <p:nvSpPr>
          <p:cNvPr id="23" name="TextBox 22"/>
          <p:cNvSpPr txBox="1"/>
          <p:nvPr/>
        </p:nvSpPr>
        <p:spPr>
          <a:xfrm>
            <a:off x="8164693" y="2676497"/>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24" name="TextBox 23"/>
          <p:cNvSpPr txBox="1"/>
          <p:nvPr/>
        </p:nvSpPr>
        <p:spPr>
          <a:xfrm>
            <a:off x="8639108" y="1808441"/>
            <a:ext cx="611560" cy="307777"/>
          </a:xfrm>
          <a:prstGeom prst="rect">
            <a:avLst/>
          </a:prstGeom>
          <a:noFill/>
        </p:spPr>
        <p:txBody>
          <a:bodyPr wrap="square" rtlCol="0">
            <a:spAutoFit/>
          </a:bodyPr>
          <a:lstStyle/>
          <a:p>
            <a:r>
              <a:rPr lang="en-US" sz="1400" dirty="0" smtClean="0">
                <a:latin typeface="+mj-lt"/>
              </a:rPr>
              <a:t>T2**</a:t>
            </a:r>
            <a:endParaRPr lang="en-US" sz="1400" dirty="0">
              <a:latin typeface="+mj-lt"/>
            </a:endParaRPr>
          </a:p>
        </p:txBody>
      </p:sp>
      <p:sp>
        <p:nvSpPr>
          <p:cNvPr id="25" name="TextBox 24"/>
          <p:cNvSpPr txBox="1"/>
          <p:nvPr/>
        </p:nvSpPr>
        <p:spPr>
          <a:xfrm>
            <a:off x="8158173" y="2361279"/>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26" name="TextBox 25"/>
          <p:cNvSpPr txBox="1"/>
          <p:nvPr/>
        </p:nvSpPr>
        <p:spPr>
          <a:xfrm>
            <a:off x="8661468" y="2686397"/>
            <a:ext cx="611560" cy="307777"/>
          </a:xfrm>
          <a:prstGeom prst="rect">
            <a:avLst/>
          </a:prstGeom>
          <a:noFill/>
        </p:spPr>
        <p:txBody>
          <a:bodyPr wrap="square" rtlCol="0">
            <a:spAutoFit/>
          </a:bodyPr>
          <a:lstStyle/>
          <a:p>
            <a:r>
              <a:rPr lang="en-US" sz="1400" dirty="0" smtClean="0">
                <a:latin typeface="+mj-lt"/>
              </a:rPr>
              <a:t>74%</a:t>
            </a:r>
            <a:endParaRPr lang="en-US" sz="1400" dirty="0">
              <a:latin typeface="+mj-lt"/>
            </a:endParaRPr>
          </a:p>
        </p:txBody>
      </p:sp>
      <p:sp>
        <p:nvSpPr>
          <p:cNvPr id="27" name="TextBox 26"/>
          <p:cNvSpPr txBox="1"/>
          <p:nvPr/>
        </p:nvSpPr>
        <p:spPr>
          <a:xfrm>
            <a:off x="8654948" y="2359304"/>
            <a:ext cx="611560" cy="307777"/>
          </a:xfrm>
          <a:prstGeom prst="rect">
            <a:avLst/>
          </a:prstGeom>
          <a:noFill/>
        </p:spPr>
        <p:txBody>
          <a:bodyPr wrap="square" rtlCol="0">
            <a:spAutoFit/>
          </a:bodyPr>
          <a:lstStyle/>
          <a:p>
            <a:r>
              <a:rPr lang="en-US" sz="1400" dirty="0" smtClean="0">
                <a:latin typeface="+mj-lt"/>
              </a:rPr>
              <a:t>81%</a:t>
            </a:r>
            <a:endParaRPr lang="en-US" sz="1400" dirty="0">
              <a:latin typeface="+mj-lt"/>
            </a:endParaRPr>
          </a:p>
        </p:txBody>
      </p:sp>
      <p:sp>
        <p:nvSpPr>
          <p:cNvPr id="28" name="TextBox 27"/>
          <p:cNvSpPr txBox="1"/>
          <p:nvPr/>
        </p:nvSpPr>
        <p:spPr>
          <a:xfrm>
            <a:off x="8156198" y="2074304"/>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29" name="TextBox 28"/>
          <p:cNvSpPr txBox="1"/>
          <p:nvPr/>
        </p:nvSpPr>
        <p:spPr>
          <a:xfrm>
            <a:off x="8652973" y="2084204"/>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44" name="TextBox 43"/>
          <p:cNvSpPr txBox="1"/>
          <p:nvPr/>
        </p:nvSpPr>
        <p:spPr>
          <a:xfrm>
            <a:off x="8162718" y="3850147"/>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45" name="TextBox 44"/>
          <p:cNvSpPr txBox="1"/>
          <p:nvPr/>
        </p:nvSpPr>
        <p:spPr>
          <a:xfrm>
            <a:off x="8156198" y="3534929"/>
            <a:ext cx="611560" cy="307777"/>
          </a:xfrm>
          <a:prstGeom prst="rect">
            <a:avLst/>
          </a:prstGeom>
          <a:noFill/>
        </p:spPr>
        <p:txBody>
          <a:bodyPr wrap="square" rtlCol="0">
            <a:spAutoFit/>
          </a:bodyPr>
          <a:lstStyle/>
          <a:p>
            <a:r>
              <a:rPr lang="en-US" sz="1400" dirty="0" smtClean="0">
                <a:latin typeface="+mj-lt"/>
              </a:rPr>
              <a:t>4%</a:t>
            </a:r>
            <a:endParaRPr lang="en-US" sz="1400" dirty="0">
              <a:latin typeface="+mj-lt"/>
            </a:endParaRPr>
          </a:p>
        </p:txBody>
      </p:sp>
      <p:sp>
        <p:nvSpPr>
          <p:cNvPr id="46" name="TextBox 45"/>
          <p:cNvSpPr txBox="1"/>
          <p:nvPr/>
        </p:nvSpPr>
        <p:spPr>
          <a:xfrm>
            <a:off x="8659493" y="3860047"/>
            <a:ext cx="611560" cy="307777"/>
          </a:xfrm>
          <a:prstGeom prst="rect">
            <a:avLst/>
          </a:prstGeom>
          <a:noFill/>
        </p:spPr>
        <p:txBody>
          <a:bodyPr wrap="square" rtlCol="0">
            <a:spAutoFit/>
          </a:bodyPr>
          <a:lstStyle/>
          <a:p>
            <a:r>
              <a:rPr lang="en-US" sz="1400" dirty="0" smtClean="0">
                <a:latin typeface="+mj-lt"/>
              </a:rPr>
              <a:t>74%</a:t>
            </a:r>
            <a:endParaRPr lang="en-US" sz="1400" dirty="0">
              <a:latin typeface="+mj-lt"/>
            </a:endParaRPr>
          </a:p>
        </p:txBody>
      </p:sp>
      <p:sp>
        <p:nvSpPr>
          <p:cNvPr id="47" name="TextBox 46"/>
          <p:cNvSpPr txBox="1"/>
          <p:nvPr/>
        </p:nvSpPr>
        <p:spPr>
          <a:xfrm>
            <a:off x="8652973" y="3532954"/>
            <a:ext cx="611560" cy="307777"/>
          </a:xfrm>
          <a:prstGeom prst="rect">
            <a:avLst/>
          </a:prstGeom>
          <a:noFill/>
        </p:spPr>
        <p:txBody>
          <a:bodyPr wrap="square" rtlCol="0">
            <a:spAutoFit/>
          </a:bodyPr>
          <a:lstStyle/>
          <a:p>
            <a:r>
              <a:rPr lang="en-US" sz="1400" dirty="0" smtClean="0">
                <a:latin typeface="+mj-lt"/>
              </a:rPr>
              <a:t>81%</a:t>
            </a:r>
            <a:endParaRPr lang="en-US" sz="1400" dirty="0">
              <a:latin typeface="+mj-lt"/>
            </a:endParaRPr>
          </a:p>
        </p:txBody>
      </p:sp>
      <p:sp>
        <p:nvSpPr>
          <p:cNvPr id="48" name="TextBox 47"/>
          <p:cNvSpPr txBox="1"/>
          <p:nvPr/>
        </p:nvSpPr>
        <p:spPr>
          <a:xfrm>
            <a:off x="8154223" y="3247954"/>
            <a:ext cx="611560" cy="307777"/>
          </a:xfrm>
          <a:prstGeom prst="rect">
            <a:avLst/>
          </a:prstGeom>
          <a:noFill/>
        </p:spPr>
        <p:txBody>
          <a:bodyPr wrap="square" rtlCol="0">
            <a:spAutoFit/>
          </a:bodyPr>
          <a:lstStyle/>
          <a:p>
            <a:r>
              <a:rPr lang="en-US" sz="1400" dirty="0" smtClean="0">
                <a:latin typeface="+mj-lt"/>
              </a:rPr>
              <a:t>5%</a:t>
            </a:r>
            <a:endParaRPr lang="en-US" sz="1400" dirty="0">
              <a:latin typeface="+mj-lt"/>
            </a:endParaRPr>
          </a:p>
        </p:txBody>
      </p:sp>
      <p:sp>
        <p:nvSpPr>
          <p:cNvPr id="49" name="TextBox 48"/>
          <p:cNvSpPr txBox="1"/>
          <p:nvPr/>
        </p:nvSpPr>
        <p:spPr>
          <a:xfrm>
            <a:off x="8650998" y="3257854"/>
            <a:ext cx="611560" cy="307777"/>
          </a:xfrm>
          <a:prstGeom prst="rect">
            <a:avLst/>
          </a:prstGeom>
          <a:noFill/>
        </p:spPr>
        <p:txBody>
          <a:bodyPr wrap="square" rtlCol="0">
            <a:spAutoFit/>
          </a:bodyPr>
          <a:lstStyle/>
          <a:p>
            <a:r>
              <a:rPr lang="en-US" sz="1400" dirty="0" smtClean="0">
                <a:latin typeface="+mj-lt"/>
              </a:rPr>
              <a:t>77%</a:t>
            </a:r>
            <a:endParaRPr lang="en-US" sz="1400" dirty="0">
              <a:latin typeface="+mj-lt"/>
            </a:endParaRPr>
          </a:p>
        </p:txBody>
      </p:sp>
      <p:sp>
        <p:nvSpPr>
          <p:cNvPr id="50" name="TextBox 49"/>
          <p:cNvSpPr txBox="1"/>
          <p:nvPr/>
        </p:nvSpPr>
        <p:spPr>
          <a:xfrm>
            <a:off x="8162718" y="5002022"/>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51" name="TextBox 50"/>
          <p:cNvSpPr txBox="1"/>
          <p:nvPr/>
        </p:nvSpPr>
        <p:spPr>
          <a:xfrm>
            <a:off x="8156198" y="4686804"/>
            <a:ext cx="611560" cy="307777"/>
          </a:xfrm>
          <a:prstGeom prst="rect">
            <a:avLst/>
          </a:prstGeom>
          <a:noFill/>
        </p:spPr>
        <p:txBody>
          <a:bodyPr wrap="square" rtlCol="0">
            <a:spAutoFit/>
          </a:bodyPr>
          <a:lstStyle/>
          <a:p>
            <a:r>
              <a:rPr lang="en-US" sz="1400" dirty="0" smtClean="0">
                <a:latin typeface="+mj-lt"/>
              </a:rPr>
              <a:t>6%</a:t>
            </a:r>
            <a:endParaRPr lang="en-US" sz="1400" dirty="0">
              <a:latin typeface="+mj-lt"/>
            </a:endParaRPr>
          </a:p>
        </p:txBody>
      </p:sp>
      <p:sp>
        <p:nvSpPr>
          <p:cNvPr id="52" name="TextBox 51"/>
          <p:cNvSpPr txBox="1"/>
          <p:nvPr/>
        </p:nvSpPr>
        <p:spPr>
          <a:xfrm>
            <a:off x="8659493" y="5011922"/>
            <a:ext cx="611560" cy="307777"/>
          </a:xfrm>
          <a:prstGeom prst="rect">
            <a:avLst/>
          </a:prstGeom>
          <a:noFill/>
        </p:spPr>
        <p:txBody>
          <a:bodyPr wrap="square" rtlCol="0">
            <a:spAutoFit/>
          </a:bodyPr>
          <a:lstStyle/>
          <a:p>
            <a:r>
              <a:rPr lang="en-US" sz="1400" dirty="0" smtClean="0">
                <a:latin typeface="+mj-lt"/>
              </a:rPr>
              <a:t>70%</a:t>
            </a:r>
            <a:endParaRPr lang="en-US" sz="1400" dirty="0">
              <a:latin typeface="+mj-lt"/>
            </a:endParaRPr>
          </a:p>
        </p:txBody>
      </p:sp>
      <p:sp>
        <p:nvSpPr>
          <p:cNvPr id="53" name="TextBox 52"/>
          <p:cNvSpPr txBox="1"/>
          <p:nvPr/>
        </p:nvSpPr>
        <p:spPr>
          <a:xfrm>
            <a:off x="8652973" y="4684829"/>
            <a:ext cx="611560" cy="307777"/>
          </a:xfrm>
          <a:prstGeom prst="rect">
            <a:avLst/>
          </a:prstGeom>
          <a:noFill/>
        </p:spPr>
        <p:txBody>
          <a:bodyPr wrap="square" rtlCol="0">
            <a:spAutoFit/>
          </a:bodyPr>
          <a:lstStyle/>
          <a:p>
            <a:r>
              <a:rPr lang="en-US" sz="1400" dirty="0" smtClean="0">
                <a:latin typeface="+mj-lt"/>
              </a:rPr>
              <a:t>78%</a:t>
            </a:r>
            <a:endParaRPr lang="en-US" sz="1400" dirty="0">
              <a:latin typeface="+mj-lt"/>
            </a:endParaRPr>
          </a:p>
        </p:txBody>
      </p:sp>
      <p:sp>
        <p:nvSpPr>
          <p:cNvPr id="54" name="TextBox 53"/>
          <p:cNvSpPr txBox="1"/>
          <p:nvPr/>
        </p:nvSpPr>
        <p:spPr>
          <a:xfrm>
            <a:off x="8154223" y="4399829"/>
            <a:ext cx="611560" cy="307777"/>
          </a:xfrm>
          <a:prstGeom prst="rect">
            <a:avLst/>
          </a:prstGeom>
          <a:noFill/>
        </p:spPr>
        <p:txBody>
          <a:bodyPr wrap="square" rtlCol="0">
            <a:spAutoFit/>
          </a:bodyPr>
          <a:lstStyle/>
          <a:p>
            <a:r>
              <a:rPr lang="en-US" sz="1400" dirty="0" smtClean="0">
                <a:latin typeface="+mj-lt"/>
              </a:rPr>
              <a:t>7%</a:t>
            </a:r>
            <a:endParaRPr lang="en-US" sz="1400" dirty="0">
              <a:latin typeface="+mj-lt"/>
            </a:endParaRPr>
          </a:p>
        </p:txBody>
      </p:sp>
      <p:sp>
        <p:nvSpPr>
          <p:cNvPr id="55" name="TextBox 54"/>
          <p:cNvSpPr txBox="1"/>
          <p:nvPr/>
        </p:nvSpPr>
        <p:spPr>
          <a:xfrm>
            <a:off x="8650998" y="4409729"/>
            <a:ext cx="611560" cy="307777"/>
          </a:xfrm>
          <a:prstGeom prst="rect">
            <a:avLst/>
          </a:prstGeom>
          <a:noFill/>
        </p:spPr>
        <p:txBody>
          <a:bodyPr wrap="square" rtlCol="0">
            <a:spAutoFit/>
          </a:bodyPr>
          <a:lstStyle/>
          <a:p>
            <a:r>
              <a:rPr lang="en-US" sz="1400" dirty="0" smtClean="0">
                <a:latin typeface="+mj-lt"/>
              </a:rPr>
              <a:t>73%</a:t>
            </a:r>
            <a:endParaRPr lang="en-US" sz="1400" dirty="0">
              <a:latin typeface="+mj-lt"/>
            </a:endParaRPr>
          </a:p>
        </p:txBody>
      </p:sp>
      <p:sp>
        <p:nvSpPr>
          <p:cNvPr id="56" name="TextBox 55"/>
          <p:cNvSpPr txBox="1"/>
          <p:nvPr/>
        </p:nvSpPr>
        <p:spPr>
          <a:xfrm>
            <a:off x="2221760" y="5592092"/>
            <a:ext cx="1811317" cy="261610"/>
          </a:xfrm>
          <a:prstGeom prst="rect">
            <a:avLst/>
          </a:prstGeom>
          <a:noFill/>
        </p:spPr>
        <p:txBody>
          <a:bodyPr wrap="square" rtlCol="0">
            <a:spAutoFit/>
          </a:bodyPr>
          <a:lstStyle/>
          <a:p>
            <a:r>
              <a:rPr lang="en-US" sz="1100" b="1" dirty="0" smtClean="0">
                <a:latin typeface="+mj-lt"/>
              </a:rPr>
              <a:t>Helemaal mee oneens</a:t>
            </a:r>
            <a:endParaRPr lang="en-US" sz="1100" b="1" dirty="0">
              <a:latin typeface="+mj-lt"/>
            </a:endParaRPr>
          </a:p>
        </p:txBody>
      </p:sp>
      <p:sp>
        <p:nvSpPr>
          <p:cNvPr id="57" name="TextBox 56"/>
          <p:cNvSpPr txBox="1"/>
          <p:nvPr/>
        </p:nvSpPr>
        <p:spPr>
          <a:xfrm>
            <a:off x="4864580" y="5589937"/>
            <a:ext cx="1461636" cy="261610"/>
          </a:xfrm>
          <a:prstGeom prst="rect">
            <a:avLst/>
          </a:prstGeom>
          <a:noFill/>
        </p:spPr>
        <p:txBody>
          <a:bodyPr wrap="square" rtlCol="0">
            <a:spAutoFit/>
          </a:bodyPr>
          <a:lstStyle/>
          <a:p>
            <a:r>
              <a:rPr lang="en-US" sz="1100" b="1" dirty="0" smtClean="0">
                <a:latin typeface="+mj-lt"/>
              </a:rPr>
              <a:t>Helemaal mee eens</a:t>
            </a:r>
            <a:endParaRPr lang="en-US" sz="1100" b="1" dirty="0">
              <a:latin typeface="+mj-lt"/>
            </a:endParaRPr>
          </a:p>
        </p:txBody>
      </p:sp>
      <p:sp>
        <p:nvSpPr>
          <p:cNvPr id="58" name="Text Box 11"/>
          <p:cNvSpPr txBox="1">
            <a:spLocks noChangeArrowheads="1"/>
          </p:cNvSpPr>
          <p:nvPr/>
        </p:nvSpPr>
        <p:spPr bwMode="auto">
          <a:xfrm>
            <a:off x="3671250" y="6001629"/>
            <a:ext cx="4384675" cy="477054"/>
          </a:xfrm>
          <a:prstGeom prst="rect">
            <a:avLst/>
          </a:prstGeom>
          <a:noFill/>
          <a:ln w="9525">
            <a:solidFill>
              <a:schemeClr val="tx1"/>
            </a:solidFill>
            <a:miter lim="800000"/>
            <a:headEnd/>
            <a:tailEnd/>
          </a:ln>
        </p:spPr>
        <p:txBody>
          <a:bodyPr>
            <a:spAutoFit/>
          </a:bodyPr>
          <a:lstStyle/>
          <a:p>
            <a:pPr>
              <a:spcBef>
                <a:spcPct val="50000"/>
              </a:spcBef>
            </a:pPr>
            <a:r>
              <a:rPr lang="nl-NL" sz="1000" i="1" dirty="0" smtClean="0"/>
              <a:t>B2* = bottom 2 score (helemaal mee oneens en mee oneens)</a:t>
            </a:r>
          </a:p>
          <a:p>
            <a:pPr>
              <a:spcBef>
                <a:spcPct val="50000"/>
              </a:spcBef>
            </a:pPr>
            <a:r>
              <a:rPr lang="nl-NL" sz="1000" i="1" dirty="0" smtClean="0"/>
              <a:t>T2* = top 2 score (helemaal mee eens en mee eens)</a:t>
            </a:r>
            <a:endParaRPr lang="en-US"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4000" cy="792163"/>
          </a:xfrm>
        </p:spPr>
        <p:txBody>
          <a:bodyPr/>
          <a:lstStyle/>
          <a:p>
            <a:pPr algn="just"/>
            <a:r>
              <a:rPr lang="nl-NL" sz="1800" dirty="0" smtClean="0"/>
              <a:t>De shoppers bekend met de initiatieven hebben relatief vaker (26%) waarschijnlijk tot zeker wel behoefte aan informatie en/of tips met betrekking tot het verminderen van voedselverspilling dan shoppers onbekend met de initiatieven (20%).</a:t>
            </a:r>
            <a:endParaRPr lang="en-US" sz="1800" dirty="0"/>
          </a:p>
        </p:txBody>
      </p:sp>
      <p:sp>
        <p:nvSpPr>
          <p:cNvPr id="6" name="Text Box 7"/>
          <p:cNvSpPr txBox="1">
            <a:spLocks noChangeArrowheads="1"/>
          </p:cNvSpPr>
          <p:nvPr/>
        </p:nvSpPr>
        <p:spPr bwMode="auto">
          <a:xfrm>
            <a:off x="8162925" y="1311275"/>
            <a:ext cx="728663" cy="215444"/>
          </a:xfrm>
          <a:prstGeom prst="rect">
            <a:avLst/>
          </a:prstGeom>
          <a:noFill/>
          <a:ln w="9525" algn="ctr">
            <a:solidFill>
              <a:schemeClr val="tx1"/>
            </a:solidFill>
            <a:miter lim="800000"/>
            <a:headEnd/>
            <a:tailEnd/>
          </a:ln>
        </p:spPr>
        <p:txBody>
          <a:bodyPr wrap="square">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13</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Tahoma"/>
              </a:rPr>
              <a:t>In welke mate heeft u behoefte aan informatie en/of tips met betrekking tot het verminderen van voedselverspilling?</a:t>
            </a:r>
          </a:p>
          <a:p>
            <a:r>
              <a:rPr lang="nl-NL" sz="1000" dirty="0" smtClean="0">
                <a:solidFill>
                  <a:srgbClr val="000000"/>
                </a:solidFill>
                <a:latin typeface="Calibri" pitchFamily="34" charset="0"/>
              </a:rPr>
              <a:t>BASIS: Alle respondenten(in %, bekend met initiatieven n=943, onbekend met initiatieven n=1230) </a:t>
            </a:r>
          </a:p>
          <a:p>
            <a:r>
              <a:rPr lang="nl-NL" sz="1000" b="0" dirty="0" smtClean="0">
                <a:solidFill>
                  <a:srgbClr val="000000"/>
                </a:solidFill>
                <a:latin typeface="Calibri" pitchFamily="34" charset="0"/>
              </a:rPr>
              <a:t> </a:t>
            </a:r>
            <a:endParaRPr lang="nl-NL" sz="1000" b="0" dirty="0">
              <a:solidFill>
                <a:srgbClr val="000000"/>
              </a:solidFill>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44924" y="1977263"/>
            <a:ext cx="8899075" cy="416060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875"/>
            <a:ext cx="9144000" cy="977900"/>
          </a:xfrm>
        </p:spPr>
        <p:txBody>
          <a:bodyPr/>
          <a:lstStyle/>
          <a:p>
            <a:pPr algn="just"/>
            <a:r>
              <a:rPr lang="nl-NL" sz="1800" dirty="0" smtClean="0"/>
              <a:t>21% schat de waarde van de totale voedselverspilling in NL juist in (4,4 miljard euro). 18-29 jarigen (28%) en alleenstaanden &lt;35 jaar (36%) hebben relatief vaker een goed beeld van de totale waarde. 74% onderschat de totale voedselverspilling in NL. Met name vrouwen, 65+, alleenstaanden &gt;34 jaar en lage welstand (w4&amp;w5) onderschatten de totale waarde. </a:t>
            </a:r>
            <a:endParaRPr lang="en-US" sz="1800" dirty="0"/>
          </a:p>
        </p:txBody>
      </p:sp>
      <p:pic>
        <p:nvPicPr>
          <p:cNvPr id="229378" name="Picture 2"/>
          <p:cNvPicPr>
            <a:picLocks noChangeAspect="1" noChangeArrowheads="1"/>
          </p:cNvPicPr>
          <p:nvPr/>
        </p:nvPicPr>
        <p:blipFill>
          <a:blip r:embed="rId2" cstate="print"/>
          <a:srcRect/>
          <a:stretch>
            <a:fillRect/>
          </a:stretch>
        </p:blipFill>
        <p:spPr bwMode="auto">
          <a:xfrm>
            <a:off x="240202" y="1976207"/>
            <a:ext cx="8828263" cy="4127499"/>
          </a:xfrm>
          <a:prstGeom prst="rect">
            <a:avLst/>
          </a:prstGeom>
          <a:noFill/>
          <a:ln w="9525">
            <a:noFill/>
            <a:miter lim="800000"/>
            <a:headEnd/>
            <a:tailEnd/>
          </a:ln>
          <a:effectLst/>
        </p:spPr>
      </p:pic>
      <p:sp>
        <p:nvSpPr>
          <p:cNvPr id="6" name="Rectangle 5"/>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b="0" dirty="0" smtClean="0">
                <a:solidFill>
                  <a:srgbClr val="000000"/>
                </a:solidFill>
                <a:latin typeface="Calibri" pitchFamily="34" charset="0"/>
              </a:rPr>
              <a:t>Wat is ongeveer de waarde van de totale voedselverspilling in Nederland?</a:t>
            </a:r>
            <a:endParaRPr lang="nl-NL" sz="1600" dirty="0" smtClean="0">
              <a:latin typeface="Tahoma"/>
            </a:endParaRPr>
          </a:p>
          <a:p>
            <a:r>
              <a:rPr lang="nl-NL" sz="1000" b="0" dirty="0" smtClean="0">
                <a:solidFill>
                  <a:srgbClr val="000000"/>
                </a:solidFill>
                <a:latin typeface="Calibri" pitchFamily="34" charset="0"/>
              </a:rPr>
              <a:t>BASIS</a:t>
            </a:r>
            <a:r>
              <a:rPr lang="nl-NL" sz="1000" b="0" dirty="0">
                <a:solidFill>
                  <a:srgbClr val="000000"/>
                </a:solidFill>
                <a:latin typeface="Calibri" pitchFamily="34" charset="0"/>
              </a:rPr>
              <a:t>: Alle </a:t>
            </a:r>
            <a:r>
              <a:rPr lang="nl-NL" sz="1000" b="0" dirty="0" smtClean="0">
                <a:solidFill>
                  <a:srgbClr val="000000"/>
                </a:solidFill>
                <a:latin typeface="Calibri" pitchFamily="34" charset="0"/>
              </a:rPr>
              <a:t>respondenten (in </a:t>
            </a:r>
            <a:r>
              <a:rPr lang="nl-NL" sz="1000" b="0" dirty="0">
                <a:solidFill>
                  <a:srgbClr val="000000"/>
                </a:solidFill>
                <a:latin typeface="Calibri" pitchFamily="34" charset="0"/>
              </a:rPr>
              <a:t>%, </a:t>
            </a:r>
            <a:r>
              <a:rPr lang="nl-NL" sz="1000" b="0" dirty="0" smtClean="0">
                <a:solidFill>
                  <a:srgbClr val="000000"/>
                </a:solidFill>
                <a:latin typeface="Calibri" pitchFamily="34" charset="0"/>
              </a:rPr>
              <a:t>n=2.173)</a:t>
            </a:r>
            <a:endParaRPr lang="nl-NL" sz="1000" b="0" dirty="0">
              <a:solidFill>
                <a:srgbClr val="000000"/>
              </a:solidFill>
              <a:latin typeface="Calibri" pitchFamily="34" charset="0"/>
            </a:endParaRPr>
          </a:p>
        </p:txBody>
      </p:sp>
      <p:sp>
        <p:nvSpPr>
          <p:cNvPr id="7"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2</a:t>
            </a:r>
            <a:endParaRPr lang="nl-NL" sz="800" b="0" dirty="0">
              <a:latin typeface="Calibri" pitchFamily="34" charset="0"/>
            </a:endParaRPr>
          </a:p>
        </p:txBody>
      </p:sp>
      <p:sp>
        <p:nvSpPr>
          <p:cNvPr id="8" name="Rectangle 7"/>
          <p:cNvSpPr/>
          <p:nvPr/>
        </p:nvSpPr>
        <p:spPr bwMode="auto">
          <a:xfrm>
            <a:off x="7092279" y="2010376"/>
            <a:ext cx="1070645" cy="1295846"/>
          </a:xfrm>
          <a:prstGeom prst="rect">
            <a:avLst/>
          </a:prstGeom>
          <a:noFill/>
          <a:ln w="444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9" name="Rectangle 8"/>
          <p:cNvSpPr/>
          <p:nvPr/>
        </p:nvSpPr>
        <p:spPr bwMode="auto">
          <a:xfrm>
            <a:off x="6938788" y="3535875"/>
            <a:ext cx="1176511" cy="1944216"/>
          </a:xfrm>
          <a:prstGeom prst="rect">
            <a:avLst/>
          </a:prstGeom>
          <a:noFill/>
          <a:ln w="444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1259632" y="1340768"/>
            <a:ext cx="6648450" cy="715962"/>
          </a:xfrm>
          <a:prstGeom prst="roundRect">
            <a:avLst>
              <a:gd name="adj" fmla="val 16667"/>
            </a:avLst>
          </a:prstGeom>
          <a:solidFill>
            <a:srgbClr val="FF913A"/>
          </a:solidFill>
          <a:ln w="9525" algn="ctr">
            <a:noFill/>
            <a:round/>
            <a:headEnd/>
            <a:tailEnd/>
          </a:ln>
        </p:spPr>
        <p:txBody>
          <a:bodyPr wrap="none" anchor="ctr"/>
          <a:lstStyle/>
          <a:p>
            <a:pPr marL="457200" indent="-457200" algn="ctr" eaLnBrk="0" hangingPunct="0"/>
            <a:r>
              <a:rPr lang="nl-NL" sz="2000" b="1" dirty="0" smtClean="0">
                <a:solidFill>
                  <a:srgbClr val="FFFFFF"/>
                </a:solidFill>
                <a:latin typeface="Calibri" pitchFamily="34" charset="0"/>
              </a:rPr>
              <a:t>2.	Conclusies &amp; aanbevelingen</a:t>
            </a:r>
            <a:endParaRPr lang="en-US" sz="2000" b="1" dirty="0">
              <a:solidFill>
                <a:srgbClr val="FFFFFF"/>
              </a:solidFill>
              <a:latin typeface="Calibri" pitchFamily="34" charset="0"/>
            </a:endParaRPr>
          </a:p>
        </p:txBody>
      </p:sp>
      <p:sp>
        <p:nvSpPr>
          <p:cNvPr id="5" name="Rectangle 25"/>
          <p:cNvSpPr>
            <a:spLocks noChangeArrowheads="1"/>
          </p:cNvSpPr>
          <p:nvPr/>
        </p:nvSpPr>
        <p:spPr bwMode="auto">
          <a:xfrm>
            <a:off x="1854993" y="3517160"/>
            <a:ext cx="7250113" cy="371475"/>
          </a:xfrm>
          <a:prstGeom prst="rect">
            <a:avLst/>
          </a:prstGeom>
          <a:noFill/>
          <a:ln w="9525">
            <a:noFill/>
            <a:miter lim="800000"/>
            <a:headEnd/>
            <a:tailEnd/>
          </a:ln>
        </p:spPr>
        <p:txBody>
          <a:bodyPr lIns="90000" tIns="46800" rIns="90000" bIns="46800">
            <a:spAutoFit/>
          </a:bodyPr>
          <a:lstStyle/>
          <a:p>
            <a:pPr marL="174625" indent="-174625">
              <a:spcBef>
                <a:spcPct val="20000"/>
              </a:spcBef>
              <a:tabLst>
                <a:tab pos="0" algn="l"/>
                <a:tab pos="174625" algn="l"/>
                <a:tab pos="363538" algn="l"/>
                <a:tab pos="895350" algn="l"/>
                <a:tab pos="1162050" algn="l"/>
                <a:tab pos="1428750" algn="l"/>
                <a:tab pos="1695450" algn="l"/>
                <a:tab pos="1981200" algn="l"/>
                <a:tab pos="2247900" algn="l"/>
              </a:tabLst>
            </a:pPr>
            <a:endParaRPr lang="en-US" dirty="0">
              <a:solidFill>
                <a:srgbClr val="FC6800"/>
              </a:solidFill>
            </a:endParaRPr>
          </a:p>
        </p:txBody>
      </p:sp>
      <p:pic>
        <p:nvPicPr>
          <p:cNvPr id="7170" name="Picture 2"/>
          <p:cNvPicPr>
            <a:picLocks noChangeAspect="1" noChangeArrowheads="1"/>
          </p:cNvPicPr>
          <p:nvPr/>
        </p:nvPicPr>
        <p:blipFill>
          <a:blip r:embed="rId2" cstate="print"/>
          <a:srcRect/>
          <a:stretch>
            <a:fillRect/>
          </a:stretch>
        </p:blipFill>
        <p:spPr bwMode="auto">
          <a:xfrm>
            <a:off x="6117282" y="2979462"/>
            <a:ext cx="2987824" cy="2156501"/>
          </a:xfrm>
          <a:prstGeom prst="rect">
            <a:avLst/>
          </a:prstGeom>
          <a:noFill/>
          <a:ln w="9525">
            <a:noFill/>
            <a:miter lim="800000"/>
            <a:headEnd/>
            <a:tailEnd/>
          </a:ln>
        </p:spPr>
      </p:pic>
      <p:pic>
        <p:nvPicPr>
          <p:cNvPr id="7174" name="Picture 6" descr="http://www.goedkopermetbonnen.com/wp-content/uploads/2011/09/AH_1+1.jpg"/>
          <p:cNvPicPr>
            <a:picLocks noChangeAspect="1" noChangeArrowheads="1"/>
          </p:cNvPicPr>
          <p:nvPr/>
        </p:nvPicPr>
        <p:blipFill>
          <a:blip r:embed="rId3" cstate="print"/>
          <a:srcRect/>
          <a:stretch>
            <a:fillRect/>
          </a:stretch>
        </p:blipFill>
        <p:spPr bwMode="auto">
          <a:xfrm>
            <a:off x="179512" y="3273065"/>
            <a:ext cx="2622798" cy="1752029"/>
          </a:xfrm>
          <a:prstGeom prst="rect">
            <a:avLst/>
          </a:prstGeom>
          <a:noFill/>
        </p:spPr>
      </p:pic>
      <p:pic>
        <p:nvPicPr>
          <p:cNvPr id="7176" name="Picture 8" descr="http://lessen.museon.nl/generated/s502x400_a823c49f1da8139a0f24fa32dcda4d51.jpg"/>
          <p:cNvPicPr>
            <a:picLocks noChangeAspect="1" noChangeArrowheads="1"/>
          </p:cNvPicPr>
          <p:nvPr/>
        </p:nvPicPr>
        <p:blipFill>
          <a:blip r:embed="rId4" cstate="print"/>
          <a:srcRect/>
          <a:stretch>
            <a:fillRect/>
          </a:stretch>
        </p:blipFill>
        <p:spPr bwMode="auto">
          <a:xfrm>
            <a:off x="3271267" y="3273065"/>
            <a:ext cx="2376264" cy="1779773"/>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165099" y="1572457"/>
            <a:ext cx="8670926" cy="3600986"/>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Algemene kennis met betrekking tot voedselverspilling in Nederland</a:t>
            </a:r>
          </a:p>
          <a:p>
            <a:pPr algn="just"/>
            <a:r>
              <a:rPr lang="nl-NL" sz="1600" i="1" dirty="0" smtClean="0">
                <a:solidFill>
                  <a:srgbClr val="FFFFFF"/>
                </a:solidFill>
              </a:rPr>
              <a:t>Shoppers zijn zich maar beperkt bewust van de feitelijke hoeveelheid voedselverspilling in Nederland. 1 op de 5 shoppers heeft een goed beeld van de totale voedselverspilling. De hoeveelheid voedselverspilling in Nederland wordt sterk onderschat. Dit gebeurt voornamelijk onder vrouwen, 65+, alleenstaanden &gt;34 jaar en shoppers met een lage welstand (w4&amp;w5). 1 op de 4 shoppers kon een correcte inschatting maken van het gemiddeld bedrag dat per persoon aan voedsel verspild wordt. Opvallend is dat shoppers met een lage welstand dit bedrag opnieuw relatief vaker onderschatten. </a:t>
            </a:r>
          </a:p>
          <a:p>
            <a:pPr algn="just"/>
            <a:endParaRPr lang="nl-NL" sz="1600" i="1" dirty="0" smtClean="0">
              <a:solidFill>
                <a:srgbClr val="FFFFFF"/>
              </a:solidFill>
            </a:endParaRPr>
          </a:p>
          <a:p>
            <a:pPr algn="just"/>
            <a:r>
              <a:rPr lang="nl-NL" sz="1600" i="1" dirty="0" smtClean="0">
                <a:solidFill>
                  <a:srgbClr val="FFFFFF"/>
                </a:solidFill>
              </a:rPr>
              <a:t>Aanbeveling:</a:t>
            </a:r>
          </a:p>
          <a:p>
            <a:pPr algn="just"/>
            <a:r>
              <a:rPr lang="nl-NL" sz="1600" i="1" dirty="0" smtClean="0">
                <a:solidFill>
                  <a:srgbClr val="FFFFFF"/>
                </a:solidFill>
              </a:rPr>
              <a:t>Benadruk in de communicatie de hoeveelheid die in Nederland verspild wordt om een groter bewustzijn  te creëren. Richt je hier met name ook op vrouwen, ouderen (65+), alleenstaanden &gt;34 jaar en shoppers met een lage welstand (w4&amp;w5).</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165099" y="1572457"/>
            <a:ext cx="8670926" cy="4339650"/>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Bekendheid met initiatieven om te komen tot minder voedselverspilling</a:t>
            </a:r>
          </a:p>
          <a:p>
            <a:pPr algn="just"/>
            <a:r>
              <a:rPr lang="nl-NL" sz="1600" i="1" dirty="0" smtClean="0">
                <a:solidFill>
                  <a:srgbClr val="FFFFFF"/>
                </a:solidFill>
              </a:rPr>
              <a:t>Er valt nog veel winst te behalen in de bekendheid met initiatieven. 2 op de 5 shoppers is bekend met een initiatief waarvan ‘</a:t>
            </a:r>
            <a:r>
              <a:rPr lang="nl-NL" sz="1600" i="1" dirty="0" err="1" smtClean="0">
                <a:solidFill>
                  <a:srgbClr val="FFFFFF"/>
                </a:solidFill>
              </a:rPr>
              <a:t>Wereldvoedseldag</a:t>
            </a:r>
            <a:r>
              <a:rPr lang="nl-NL" sz="1600" i="1" dirty="0" smtClean="0">
                <a:solidFill>
                  <a:srgbClr val="FFFFFF"/>
                </a:solidFill>
              </a:rPr>
              <a:t>’  het meest bekend is. De 65+ is relatief vaker met een initiatief bekend. 30-49 jarigen zijn juist vaker onbekend met deze initiatieven. 1 op de 10 shoppers (met name shoppers met een lage welstand) kent het initiatief  ‘Eten is om op te eten’ . De initiatieven bereiken de doelgroep het beste via tv maar ook media als krant, tijdschrift/magazine en radio zijn effectief. De initiatieven genereren ook Word of </a:t>
            </a:r>
            <a:r>
              <a:rPr lang="nl-NL" sz="1600" i="1" dirty="0" err="1" smtClean="0">
                <a:solidFill>
                  <a:srgbClr val="FFFFFF"/>
                </a:solidFill>
              </a:rPr>
              <a:t>Mouth</a:t>
            </a:r>
            <a:r>
              <a:rPr lang="nl-NL" sz="1600" i="1" dirty="0" smtClean="0">
                <a:solidFill>
                  <a:srgbClr val="FFFFFF"/>
                </a:solidFill>
              </a:rPr>
              <a:t>. De initiatieven bereiken op deze manier relatief vaker de 65+. De initiatieven werken effectief, 1 op 2 shoppers zegt iets te doen met de informatie. Het meeste effect wordt behaald onder 65+, minder effectief zijn de initiatieven onder 30-49 jarigen.</a:t>
            </a:r>
          </a:p>
          <a:p>
            <a:pPr algn="just"/>
            <a:endParaRPr lang="nl-NL" sz="1600" i="1" dirty="0" smtClean="0">
              <a:solidFill>
                <a:srgbClr val="FFFFFF"/>
              </a:solidFill>
            </a:endParaRPr>
          </a:p>
          <a:p>
            <a:pPr algn="just"/>
            <a:r>
              <a:rPr lang="nl-NL" sz="1600" i="1" dirty="0" smtClean="0">
                <a:solidFill>
                  <a:srgbClr val="FFFFFF"/>
                </a:solidFill>
              </a:rPr>
              <a:t>Aanbeveling:</a:t>
            </a:r>
          </a:p>
          <a:p>
            <a:pPr algn="just"/>
            <a:r>
              <a:rPr lang="nl-NL" sz="1600" i="1" dirty="0" smtClean="0">
                <a:solidFill>
                  <a:srgbClr val="FFFFFF"/>
                </a:solidFill>
              </a:rPr>
              <a:t>Besteed meer aandacht in de media via met name tv, krant, tijdschrift/magazine en radio aan de initiatieven om te komen tot minder voedselverspilling. Meer bekendheid creëert een groter bewustzijn en zet aan tot actie. Probeer met praktische informatie ook de conversie van bekendheid naar actie te verhogen.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165099" y="1572457"/>
            <a:ext cx="8670926" cy="4093428"/>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Gebruik van een boodschappenlijstje</a:t>
            </a:r>
          </a:p>
          <a:p>
            <a:pPr algn="just"/>
            <a:r>
              <a:rPr lang="nl-NL" sz="1600" i="1" dirty="0" smtClean="0">
                <a:solidFill>
                  <a:srgbClr val="FFFFFF"/>
                </a:solidFill>
              </a:rPr>
              <a:t>60% van de shoppers maakt regelmatig tot altijd gebruik van een boodschappenlijstje. Dit zijn relatief vaker vrouwen, 2-persoons huishoudens en ouderen 50+. 26% geeft aan zelden tot nooit een lijstje te gebruiken. Dit zijn relatief vaker mannen en alleenstaanden &lt;35 jaar die geen boodschappenlijstje gebruiken. Veel winst valt nog te behalen in het aantal shoppers dat zelden tot nooit een lijstje gebruikt bij het doen van de boodschappen.</a:t>
            </a:r>
          </a:p>
          <a:p>
            <a:pPr algn="just"/>
            <a:endParaRPr lang="nl-NL" sz="1600" i="1" dirty="0" smtClean="0">
              <a:solidFill>
                <a:srgbClr val="FFFFFF"/>
              </a:solidFill>
            </a:endParaRPr>
          </a:p>
          <a:p>
            <a:pPr algn="just"/>
            <a:r>
              <a:rPr lang="nl-NL" sz="1600" i="1" dirty="0" smtClean="0">
                <a:solidFill>
                  <a:srgbClr val="FFFFFF"/>
                </a:solidFill>
              </a:rPr>
              <a:t>Doelstelling 2015:</a:t>
            </a:r>
          </a:p>
          <a:p>
            <a:pPr algn="just"/>
            <a:r>
              <a:rPr lang="nl-NL" sz="1600" i="1" dirty="0" smtClean="0">
                <a:solidFill>
                  <a:srgbClr val="FFFFFF"/>
                </a:solidFill>
              </a:rPr>
              <a:t>Een toename met 20% van het aantal shoppers uit de doelgroep dat zegt gebruik te maken van een boodschappenlijstje. Dit houdt een toename in van 60% naar 72% in 2015.</a:t>
            </a:r>
            <a:endParaRPr lang="en-GB" sz="1600" i="1" dirty="0" smtClean="0">
              <a:solidFill>
                <a:srgbClr val="FFFFFF"/>
              </a:solidFill>
            </a:endParaRPr>
          </a:p>
          <a:p>
            <a:pPr algn="just"/>
            <a:endParaRPr lang="nl-NL" sz="1600" i="1" dirty="0" smtClean="0">
              <a:solidFill>
                <a:srgbClr val="FFFFFF"/>
              </a:solidFill>
            </a:endParaRPr>
          </a:p>
          <a:p>
            <a:pPr algn="just"/>
            <a:r>
              <a:rPr lang="nl-NL" sz="1600" i="1" dirty="0" smtClean="0">
                <a:solidFill>
                  <a:srgbClr val="FFFFFF"/>
                </a:solidFill>
              </a:rPr>
              <a:t>Aanbeveling:</a:t>
            </a:r>
          </a:p>
          <a:p>
            <a:pPr algn="just"/>
            <a:r>
              <a:rPr lang="nl-NL" sz="1600" i="1" dirty="0" smtClean="0">
                <a:solidFill>
                  <a:srgbClr val="FFFFFF"/>
                </a:solidFill>
              </a:rPr>
              <a:t>Besteed meer aandacht aan de voordelen voor het gebruik van een boodschappenlijstje. Richt je hierbij met name ook op de doelgroepen die aangeven relatief minder vaak gebruik te maken van een boodschappenlijstje. </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165099" y="1572457"/>
            <a:ext cx="8670926" cy="3847207"/>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TGT- en THT datum</a:t>
            </a:r>
          </a:p>
          <a:p>
            <a:pPr algn="just"/>
            <a:r>
              <a:rPr lang="nl-NL" sz="1600" i="1" dirty="0" smtClean="0">
                <a:solidFill>
                  <a:srgbClr val="FFFFFF"/>
                </a:solidFill>
              </a:rPr>
              <a:t>Veel shoppers zijn onbekend met het verschil in de TGT- en THT-datum. 1 op de 3 shoppers is ‘ slechts ‘  bekend met de datum op bederfelijke producten. Doelgroepen die relatief minder bekend zijn met de TGT-datum zijn 30-49 jarigen, 65+, huishoudens met kinderen en shoppers met een lage welstand. Het definitieverschil is voor velen dus nog onduidelijk. </a:t>
            </a:r>
          </a:p>
          <a:p>
            <a:pPr algn="just"/>
            <a:endParaRPr lang="nl-NL" sz="1600" i="1" dirty="0" smtClean="0">
              <a:solidFill>
                <a:srgbClr val="FFFFFF"/>
              </a:solidFill>
            </a:endParaRPr>
          </a:p>
          <a:p>
            <a:pPr algn="just"/>
            <a:r>
              <a:rPr lang="nl-NL" sz="1600" i="1" dirty="0" smtClean="0">
                <a:solidFill>
                  <a:srgbClr val="FFFFFF"/>
                </a:solidFill>
              </a:rPr>
              <a:t>1 op de 2 shoppers ruikt aan producten waarvan de THT-datum is verstreken en bekijkt deze alvorens besloten wordt wat ermee te doen. 1 op de 5 gooit echter een product waarvan de THT-datum  verstreken is direct weg. Dit zijn voornamelijk 18-39 jarigen.  </a:t>
            </a:r>
            <a:endParaRPr lang="en-GB" sz="1600" i="1" dirty="0" smtClean="0">
              <a:solidFill>
                <a:srgbClr val="FFFFFF"/>
              </a:solidFill>
            </a:endParaRPr>
          </a:p>
          <a:p>
            <a:pPr algn="just"/>
            <a:endParaRPr lang="nl-NL" sz="1600" i="1" dirty="0" smtClean="0">
              <a:solidFill>
                <a:srgbClr val="FFFFFF"/>
              </a:solidFill>
            </a:endParaRPr>
          </a:p>
          <a:p>
            <a:pPr algn="just"/>
            <a:r>
              <a:rPr lang="nl-NL" sz="1600" i="1" dirty="0" smtClean="0">
                <a:solidFill>
                  <a:srgbClr val="FFFFFF"/>
                </a:solidFill>
              </a:rPr>
              <a:t>Aanbeveling:</a:t>
            </a:r>
          </a:p>
          <a:p>
            <a:pPr algn="just"/>
            <a:r>
              <a:rPr lang="nl-NL" sz="1600" i="1" dirty="0" smtClean="0">
                <a:solidFill>
                  <a:srgbClr val="FFFFFF"/>
                </a:solidFill>
              </a:rPr>
              <a:t>Maak de doelgroep attent op het verschil in de TGT- en THT-datum en benadruk dat producten waarvan de THT-datum verstreken is niet per definitie niet meer consumeerbaar zijn.</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165099" y="1572457"/>
            <a:ext cx="8670926" cy="3847207"/>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Temperatuur van de koelkast</a:t>
            </a:r>
            <a:endParaRPr lang="nl-NL" sz="1600" i="1" dirty="0" smtClean="0">
              <a:solidFill>
                <a:srgbClr val="FFFFFF"/>
              </a:solidFill>
            </a:endParaRPr>
          </a:p>
          <a:p>
            <a:pPr algn="just"/>
            <a:r>
              <a:rPr lang="nl-NL" sz="1600" i="1" dirty="0" smtClean="0">
                <a:solidFill>
                  <a:srgbClr val="FFFFFF"/>
                </a:solidFill>
              </a:rPr>
              <a:t>Veel shoppers geven aan bekend te zijn met de temperatuur van hun koelkast. 2 op de 3 shoppers weet de temperatuur van de koelkast. 79% van de shoppers heeft de koelkast op de juiste temperatuur staan tussen 4  tot  7 °c.</a:t>
            </a:r>
          </a:p>
          <a:p>
            <a:pPr algn="just"/>
            <a:endParaRPr lang="nl-NL" sz="1600" i="1" dirty="0" smtClean="0">
              <a:solidFill>
                <a:srgbClr val="FFFFFF"/>
              </a:solidFill>
            </a:endParaRPr>
          </a:p>
          <a:p>
            <a:pPr algn="just"/>
            <a:r>
              <a:rPr lang="nl-NL" sz="1600" i="1" dirty="0" smtClean="0">
                <a:solidFill>
                  <a:srgbClr val="FFFFFF"/>
                </a:solidFill>
              </a:rPr>
              <a:t>Doelstelling  2015:</a:t>
            </a:r>
          </a:p>
          <a:p>
            <a:r>
              <a:rPr lang="nl-NL" sz="1600" i="1" dirty="0" smtClean="0">
                <a:solidFill>
                  <a:srgbClr val="FFFFFF"/>
                </a:solidFill>
              </a:rPr>
              <a:t>Een toename van 20% van het aantal consumenten uit de doelgroep dat zegt de temperatuur van de koelkast te hebben ingesteld tussen 4 en 7°c . Een toename derhalve van 79% naar 95%.</a:t>
            </a:r>
            <a:endParaRPr lang="en-GB" sz="1600" i="1" dirty="0" smtClean="0">
              <a:solidFill>
                <a:srgbClr val="FFFFFF"/>
              </a:solidFill>
            </a:endParaRPr>
          </a:p>
          <a:p>
            <a:pPr algn="just"/>
            <a:endParaRPr lang="nl-NL" sz="1600" i="1" dirty="0" smtClean="0">
              <a:solidFill>
                <a:srgbClr val="FFFFFF"/>
              </a:solidFill>
            </a:endParaRPr>
          </a:p>
          <a:p>
            <a:pPr algn="just"/>
            <a:r>
              <a:rPr lang="nl-NL" sz="1600" i="1" dirty="0" smtClean="0">
                <a:solidFill>
                  <a:srgbClr val="FFFFFF"/>
                </a:solidFill>
              </a:rPr>
              <a:t>Aanbeveling:</a:t>
            </a:r>
          </a:p>
          <a:p>
            <a:pPr algn="just"/>
            <a:r>
              <a:rPr lang="nl-NL" sz="1600" i="1" dirty="0" smtClean="0">
                <a:solidFill>
                  <a:srgbClr val="FFFFFF"/>
                </a:solidFill>
              </a:rPr>
              <a:t>Hoewel veel shoppers aangeven de temperatuur al juist te hebben staan, heeft 1 op de 7 shoppers de koelkast temperatuur nog te hoog ingesteld. Aandacht blijft gewenst met name voor de ouderen (50+).</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248224" y="1438850"/>
            <a:ext cx="8670926" cy="5078313"/>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Voedselverspilling in huis</a:t>
            </a:r>
            <a:endParaRPr lang="nl-NL" sz="1600" i="1" dirty="0" smtClean="0">
              <a:solidFill>
                <a:srgbClr val="FFFFFF"/>
              </a:solidFill>
            </a:endParaRPr>
          </a:p>
          <a:p>
            <a:pPr algn="just"/>
            <a:r>
              <a:rPr lang="nl-NL" sz="1600" i="1" dirty="0" smtClean="0">
                <a:solidFill>
                  <a:srgbClr val="FFFFFF"/>
                </a:solidFill>
              </a:rPr>
              <a:t>In twee dagen tijd geven 2 op de 5 shoppers aan eten of drinken te hebben weggegooid. Dit komt relatief vaker voor onder vrouwen, 18-49 jarigen, gezinnen met kinderen en hoge welstand.  3 op de 5 shoppers gooide eten of drinken weg rondom het diner (gezinnen).  Het betreft dan voornamelijk groente en aardappelen. Rondom een ander eetmoment wordt vaak brood of fruit weggegooid. </a:t>
            </a:r>
          </a:p>
          <a:p>
            <a:pPr algn="just"/>
            <a:endParaRPr lang="nl-NL" sz="1600" i="1" dirty="0" smtClean="0">
              <a:solidFill>
                <a:srgbClr val="FFFFFF"/>
              </a:solidFill>
            </a:endParaRPr>
          </a:p>
          <a:p>
            <a:pPr algn="just"/>
            <a:r>
              <a:rPr lang="nl-NL" sz="1600" i="1" dirty="0" smtClean="0">
                <a:solidFill>
                  <a:srgbClr val="FFFFFF"/>
                </a:solidFill>
              </a:rPr>
              <a:t>2 op de 3 shoppers denkt dat de aangegeven verspilling voorkomen had kunnen worden. </a:t>
            </a:r>
          </a:p>
          <a:p>
            <a:pPr algn="just"/>
            <a:r>
              <a:rPr lang="nl-NL" sz="1600" i="1" dirty="0" smtClean="0">
                <a:solidFill>
                  <a:srgbClr val="FFFFFF"/>
                </a:solidFill>
              </a:rPr>
              <a:t>1 op de 3 heeft eten weggegooid omdat men teveel had gekookt/bereid. Daarnaast geeft 1 op de 3 shoppers aan het product te lang bewaard te hebben (65+). De meest genoemde oorzaak hiervan is dat men vergeten was het product in huis te hebben (hoge welstand). 1 op de 10 kocht teveel stuks van het product in (gezinnen met kinderen en 65+) of had het product op verkeerde wijze bewaard.   </a:t>
            </a:r>
          </a:p>
          <a:p>
            <a:pPr algn="just"/>
            <a:endParaRPr lang="nl-NL" sz="1600" i="1" dirty="0" smtClean="0">
              <a:solidFill>
                <a:srgbClr val="FFFFFF"/>
              </a:solidFill>
            </a:endParaRPr>
          </a:p>
          <a:p>
            <a:pPr algn="just"/>
            <a:r>
              <a:rPr lang="nl-NL" sz="1600" i="1" dirty="0" smtClean="0">
                <a:solidFill>
                  <a:srgbClr val="FFFFFF"/>
                </a:solidFill>
              </a:rPr>
              <a:t>Aanbeveling:</a:t>
            </a:r>
          </a:p>
          <a:p>
            <a:pPr algn="just"/>
            <a:r>
              <a:rPr lang="nl-NL" sz="1600" i="1" dirty="0" smtClean="0">
                <a:solidFill>
                  <a:srgbClr val="FFFFFF"/>
                </a:solidFill>
              </a:rPr>
              <a:t>Eten wordt hoofdzakelijk weggegooid omdat er teveel van is gekookt/bereid of omdat men niet meer wist het product in huis te hebben en het daardoor te lang heeft bewaard. Benadruk deze gemaakte ‘fouten’ in de communicatie ten einde voedselverspilling te verminderen.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165099" y="1572457"/>
            <a:ext cx="8670926" cy="4339650"/>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Op maat koken</a:t>
            </a:r>
          </a:p>
          <a:p>
            <a:pPr algn="just"/>
            <a:r>
              <a:rPr lang="nl-NL" sz="1600" i="1" dirty="0" smtClean="0">
                <a:solidFill>
                  <a:srgbClr val="FFFFFF"/>
                </a:solidFill>
              </a:rPr>
              <a:t>73% van de shoppers geeft aan regelmatig tot altijd op maat te koken. Dit zijn relatief vaker 50-64 jarigen (78%), 65+ (81%) en 2-persoons huishoudens (80%). 10% geeft aan zelden tot nooit op maat te koken. Dit zijn relatief vaker mannen, alleenstaanden en shoppers met een lage welstand. Veel winst valt nog te behalen in het aantal shoppers dat zelden tot nooit op maat kookt.</a:t>
            </a:r>
          </a:p>
          <a:p>
            <a:pPr algn="just"/>
            <a:endParaRPr lang="nl-NL" sz="1600" i="1" dirty="0" smtClean="0">
              <a:solidFill>
                <a:srgbClr val="FFFFFF"/>
              </a:solidFill>
            </a:endParaRPr>
          </a:p>
          <a:p>
            <a:pPr algn="just"/>
            <a:r>
              <a:rPr lang="nl-NL" sz="1600" i="1" dirty="0" smtClean="0">
                <a:solidFill>
                  <a:srgbClr val="FFFFFF"/>
                </a:solidFill>
              </a:rPr>
              <a:t>Doelstelling 2015:</a:t>
            </a:r>
          </a:p>
          <a:p>
            <a:pPr algn="just"/>
            <a:r>
              <a:rPr lang="nl-NL" sz="1600" i="1" dirty="0" smtClean="0">
                <a:solidFill>
                  <a:srgbClr val="FFFFFF"/>
                </a:solidFill>
              </a:rPr>
              <a:t>Een toename met 20% van het aantal shoppers uit de doelgroep dat zegt op maat te koken. Dit houdt een toename in van 73% naar 88% in 2015.</a:t>
            </a:r>
            <a:endParaRPr lang="en-GB" sz="1600" i="1" dirty="0" smtClean="0">
              <a:solidFill>
                <a:srgbClr val="FFFFFF"/>
              </a:solidFill>
            </a:endParaRPr>
          </a:p>
          <a:p>
            <a:pPr algn="just"/>
            <a:endParaRPr lang="nl-NL" sz="1600" i="1" dirty="0" smtClean="0">
              <a:solidFill>
                <a:srgbClr val="FFFFFF"/>
              </a:solidFill>
            </a:endParaRPr>
          </a:p>
          <a:p>
            <a:pPr algn="just"/>
            <a:r>
              <a:rPr lang="nl-NL" sz="1600" i="1" dirty="0" smtClean="0">
                <a:solidFill>
                  <a:srgbClr val="FFFFFF"/>
                </a:solidFill>
              </a:rPr>
              <a:t>Aanbeveling:</a:t>
            </a:r>
          </a:p>
          <a:p>
            <a:pPr algn="just"/>
            <a:r>
              <a:rPr lang="nl-NL" sz="1600" i="1" dirty="0" smtClean="0">
                <a:solidFill>
                  <a:srgbClr val="FFFFFF"/>
                </a:solidFill>
              </a:rPr>
              <a:t>Besteed meer aandacht aan de voordelen voor het op maat koken. Richt je hierbij met name ook op de doelgroepen (mannen, alleenstaanden en shoppers met lage welstand) die aangeven relatief minder vaak op maat te koken. </a:t>
            </a:r>
          </a:p>
          <a:p>
            <a:pPr algn="just"/>
            <a:endParaRPr lang="nl-NL" sz="1600" i="1" dirty="0" smtClean="0">
              <a:solidFill>
                <a:srgbClr val="FFFFFF"/>
              </a:solidFill>
            </a:endParaRP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165099" y="1513082"/>
            <a:ext cx="8670926" cy="4832092"/>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Bewustzijn eigen voedselverspilling en bereidheid tot vermindering verspilling</a:t>
            </a:r>
            <a:endParaRPr lang="nl-NL" sz="1600" i="1" dirty="0" smtClean="0">
              <a:solidFill>
                <a:srgbClr val="FFFFFF"/>
              </a:solidFill>
            </a:endParaRPr>
          </a:p>
          <a:p>
            <a:pPr algn="just"/>
            <a:r>
              <a:rPr lang="nl-NL" sz="1600" i="1" dirty="0" smtClean="0">
                <a:solidFill>
                  <a:srgbClr val="FFFFFF"/>
                </a:solidFill>
              </a:rPr>
              <a:t>Shoppers zijn zich goed bewust van hun eigen voedselverspilling. 3 op de 4 shoppers geeft aan zich volledig bewust te zijn van de eigen voedselverspilling (vaker 40-64 jarigen). 65+, alleenstaanden &gt;34 jaar en shoppers met een lage welstand zijn zich in minder mate bewust van de eigen voedselverspilling. Dit is mogelijk deels te verklaren doordat deze groepen in mindere mate eten of drinken weggooien.</a:t>
            </a:r>
          </a:p>
          <a:p>
            <a:pPr algn="just"/>
            <a:endParaRPr lang="nl-NL" sz="1600" i="1" dirty="0" smtClean="0">
              <a:solidFill>
                <a:srgbClr val="FFFFFF"/>
              </a:solidFill>
            </a:endParaRPr>
          </a:p>
          <a:p>
            <a:pPr algn="just"/>
            <a:r>
              <a:rPr lang="nl-NL" sz="1600" i="1" dirty="0" smtClean="0">
                <a:solidFill>
                  <a:srgbClr val="FFFFFF"/>
                </a:solidFill>
              </a:rPr>
              <a:t>De bereidheid onder shoppers om de voedselverspilling binnen het eigen huishouden te verminderen is groot. 3 op de 4 shoppers geeft aan bereid te zijn op maat te koken, op maat te kopen en producten beter te bewaren. Met name vrouwen, 50+ en 2-persoons huishoudens zijn zeer bereid om de voedselverspilling in eigen huishouden te verminderen. Groepen die hiertoe wat minder bereid zijn, zijn juist de groepen die relatief vaker voedsel verspillen (18-49 jarigen, huishoudens met kinderen en hoge welstand). </a:t>
            </a:r>
          </a:p>
          <a:p>
            <a:pPr algn="just"/>
            <a:endParaRPr lang="nl-NL" sz="1600" i="1" dirty="0" smtClean="0">
              <a:solidFill>
                <a:srgbClr val="FFFFFF"/>
              </a:solidFill>
            </a:endParaRPr>
          </a:p>
          <a:p>
            <a:pPr algn="just"/>
            <a:r>
              <a:rPr lang="nl-NL" sz="1600" i="1" dirty="0" smtClean="0">
                <a:solidFill>
                  <a:srgbClr val="FFFFFF"/>
                </a:solidFill>
              </a:rPr>
              <a:t>Aanbeveling:</a:t>
            </a:r>
          </a:p>
          <a:p>
            <a:pPr algn="just"/>
            <a:r>
              <a:rPr lang="nl-NL" sz="1600" i="1" dirty="0" smtClean="0">
                <a:solidFill>
                  <a:srgbClr val="FFFFFF"/>
                </a:solidFill>
              </a:rPr>
              <a:t>Men is grotendeels bereid de voedselverspilling binnen het eigen huishouden te verminderen. Verstrek daarom duidelijke richtlijnen / praktische tips aan de hand waarvan dit gerealiseerd kan worden; op juiste maat koken, kopen en hoe producten beter te bewaren.  </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165099" y="1572457"/>
            <a:ext cx="8670926" cy="4093428"/>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Behoefte aan informatieverstrekking en wijze waarop</a:t>
            </a:r>
            <a:endParaRPr lang="nl-NL" sz="1600" i="1" dirty="0" smtClean="0">
              <a:solidFill>
                <a:srgbClr val="FFFFFF"/>
              </a:solidFill>
            </a:endParaRPr>
          </a:p>
          <a:p>
            <a:pPr algn="just"/>
            <a:r>
              <a:rPr lang="nl-NL" sz="1600" i="1" dirty="0" smtClean="0">
                <a:solidFill>
                  <a:srgbClr val="FFFFFF"/>
                </a:solidFill>
              </a:rPr>
              <a:t>Er is niet veel behoefte aan informatie onder de shoppers. 1 op de 5 shoppers heeft behoefte aan informatievertrekking/ tips met betrekking tot het verminderen van voedselverspilling. Met name shoppers met lage welstand  hebben hier behoefte aan. Gezinnen  laten in het midden of zij hier behoefte aan hebben.</a:t>
            </a:r>
          </a:p>
          <a:p>
            <a:pPr algn="just"/>
            <a:endParaRPr lang="nl-NL" sz="1600" i="1" dirty="0" smtClean="0">
              <a:solidFill>
                <a:srgbClr val="FFFFFF"/>
              </a:solidFill>
            </a:endParaRPr>
          </a:p>
          <a:p>
            <a:pPr algn="just"/>
            <a:r>
              <a:rPr lang="nl-NL" sz="1600" i="1" dirty="0" smtClean="0">
                <a:solidFill>
                  <a:srgbClr val="FFFFFF"/>
                </a:solidFill>
              </a:rPr>
              <a:t>Deze informatie wordt door 2 op de 5 shoppers bij voorkeur verstrekt op een website of in brochure /folder en bij 1 op de 3 shoppers per email/sms. Met name mannen en 30-49 jarigen laten zich graag informeren via een website, lage welstand heeft een voorkeur voor brochure /folder. 18-39 jarigen zouden een applicatie op de smartphone ook geschikt vinden. </a:t>
            </a:r>
          </a:p>
          <a:p>
            <a:pPr algn="just"/>
            <a:endParaRPr lang="nl-NL" sz="1600" i="1" dirty="0" smtClean="0">
              <a:solidFill>
                <a:srgbClr val="FFFFFF"/>
              </a:solidFill>
            </a:endParaRPr>
          </a:p>
          <a:p>
            <a:pPr algn="just"/>
            <a:r>
              <a:rPr lang="nl-NL" sz="1600" i="1" dirty="0" smtClean="0">
                <a:solidFill>
                  <a:srgbClr val="FFFFFF"/>
                </a:solidFill>
              </a:rPr>
              <a:t> Aanbeveling:</a:t>
            </a:r>
          </a:p>
          <a:p>
            <a:pPr algn="just"/>
            <a:r>
              <a:rPr lang="nl-NL" sz="1600" i="1" dirty="0" smtClean="0">
                <a:solidFill>
                  <a:srgbClr val="FFFFFF"/>
                </a:solidFill>
              </a:rPr>
              <a:t>Vergroot het bewustzijn rondom voedselverspilling onder consumenten ten einde ook meer behoefte aan informatie/ tips te creëren. Maak gebruik van de verschillende manieren om de diverse doelgroepen effectief te benaderen.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000"/>
            <a:ext cx="9144000" cy="977900"/>
          </a:xfrm>
        </p:spPr>
        <p:txBody>
          <a:bodyPr/>
          <a:lstStyle/>
          <a:p>
            <a:pPr algn="just"/>
            <a:r>
              <a:rPr lang="nl-NL" sz="1800" dirty="0" smtClean="0"/>
              <a:t>27% schat het gemiddeld verspild bedrag aan voedsel in NL juist in. Ruim 1 op de 2 (53%) overschat dit bedrag. Dit zijn relatief vaker 18-29 jarigen en alleenstaanden &lt;35 jaar. 65+ en lage welstand (w4&amp;w5) onderschatten relatief vaker het bedrag. </a:t>
            </a:r>
            <a:endParaRPr lang="en-US" sz="1800" dirty="0"/>
          </a:p>
        </p:txBody>
      </p:sp>
      <p:pic>
        <p:nvPicPr>
          <p:cNvPr id="232450" name="Picture 2"/>
          <p:cNvPicPr>
            <a:picLocks noChangeAspect="1" noChangeArrowheads="1"/>
          </p:cNvPicPr>
          <p:nvPr/>
        </p:nvPicPr>
        <p:blipFill>
          <a:blip r:embed="rId2" cstate="print"/>
          <a:srcRect/>
          <a:stretch>
            <a:fillRect/>
          </a:stretch>
        </p:blipFill>
        <p:spPr bwMode="auto">
          <a:xfrm>
            <a:off x="238500" y="1974751"/>
            <a:ext cx="8905500" cy="4163610"/>
          </a:xfrm>
          <a:prstGeom prst="rect">
            <a:avLst/>
          </a:prstGeom>
          <a:noFill/>
          <a:ln w="9525">
            <a:noFill/>
            <a:miter lim="800000"/>
            <a:headEnd/>
            <a:tailEnd/>
          </a:ln>
          <a:effectLst/>
        </p:spPr>
      </p:pic>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3</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b="0" dirty="0" smtClean="0">
                <a:solidFill>
                  <a:srgbClr val="000000"/>
                </a:solidFill>
                <a:latin typeface="Calibri" pitchFamily="34" charset="0"/>
              </a:rPr>
              <a:t>Voor hoeveel geld wordt er gemiddeld per persoon per jaar in Nederland voedsel weggegooid/verspild?</a:t>
            </a:r>
            <a:endParaRPr lang="nl-NL" sz="1600" dirty="0" smtClean="0">
              <a:latin typeface="Tahoma"/>
            </a:endParaRPr>
          </a:p>
          <a:p>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sp>
        <p:nvSpPr>
          <p:cNvPr id="8" name="Rectangle 7"/>
          <p:cNvSpPr/>
          <p:nvPr/>
        </p:nvSpPr>
        <p:spPr bwMode="auto">
          <a:xfrm>
            <a:off x="3311481" y="2010376"/>
            <a:ext cx="792088" cy="1295846"/>
          </a:xfrm>
          <a:prstGeom prst="rect">
            <a:avLst/>
          </a:prstGeom>
          <a:noFill/>
          <a:ln w="444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9" name="Rectangle 8"/>
          <p:cNvSpPr/>
          <p:nvPr/>
        </p:nvSpPr>
        <p:spPr bwMode="auto">
          <a:xfrm>
            <a:off x="2820058" y="3571500"/>
            <a:ext cx="1512168" cy="1944216"/>
          </a:xfrm>
          <a:prstGeom prst="rect">
            <a:avLst/>
          </a:prstGeom>
          <a:noFill/>
          <a:ln w="444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90675" y="1355725"/>
            <a:ext cx="8934388" cy="4881587"/>
          </a:xfrm>
          <a:prstGeom prst="roundRect">
            <a:avLst/>
          </a:prstGeom>
          <a:solidFill>
            <a:srgbClr val="FC6800"/>
          </a:solidFill>
          <a:ln w="317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a:defRPr/>
            </a:pPr>
            <a:endParaRPr lang="nl-NL" dirty="0" smtClean="0"/>
          </a:p>
        </p:txBody>
      </p:sp>
      <p:sp>
        <p:nvSpPr>
          <p:cNvPr id="6147" name="Title 1"/>
          <p:cNvSpPr>
            <a:spLocks noGrp="1"/>
          </p:cNvSpPr>
          <p:nvPr>
            <p:ph type="title"/>
          </p:nvPr>
        </p:nvSpPr>
        <p:spPr>
          <a:xfrm>
            <a:off x="161925" y="333375"/>
            <a:ext cx="8674100" cy="792163"/>
          </a:xfrm>
        </p:spPr>
        <p:txBody>
          <a:bodyPr/>
          <a:lstStyle/>
          <a:p>
            <a:pPr eaLnBrk="1" hangingPunct="1"/>
            <a:r>
              <a:rPr lang="nl-NL" sz="2200" dirty="0" smtClean="0"/>
              <a:t>Conclusies en aanbevelingen:</a:t>
            </a:r>
          </a:p>
        </p:txBody>
      </p:sp>
      <p:sp>
        <p:nvSpPr>
          <p:cNvPr id="6" name="TextBox 5"/>
          <p:cNvSpPr txBox="1"/>
          <p:nvPr/>
        </p:nvSpPr>
        <p:spPr>
          <a:xfrm>
            <a:off x="165099" y="1572457"/>
            <a:ext cx="8670926" cy="3077766"/>
          </a:xfrm>
          <a:prstGeom prst="rect">
            <a:avLst/>
          </a:prstGeom>
          <a:noFill/>
        </p:spPr>
        <p:txBody>
          <a:bodyPr wrap="square" rtlCol="0">
            <a:spAutoFit/>
          </a:bodyPr>
          <a:lstStyle/>
          <a:p>
            <a:pPr algn="just">
              <a:buFont typeface="Wingdings" pitchFamily="2" charset="2"/>
              <a:buChar char="ü"/>
            </a:pPr>
            <a:r>
              <a:rPr lang="nl-NL" dirty="0" smtClean="0">
                <a:solidFill>
                  <a:srgbClr val="FFFFFF"/>
                </a:solidFill>
              </a:rPr>
              <a:t> Bekendheid met initiatieven om te komen tot minder voedselverspilling</a:t>
            </a:r>
            <a:endParaRPr lang="nl-NL" sz="1600" i="1" dirty="0" smtClean="0">
              <a:solidFill>
                <a:srgbClr val="FFFFFF"/>
              </a:solidFill>
            </a:endParaRPr>
          </a:p>
          <a:p>
            <a:pPr algn="just"/>
            <a:r>
              <a:rPr lang="nl-NL" sz="1600" i="1" dirty="0" smtClean="0">
                <a:solidFill>
                  <a:srgbClr val="FFFFFF"/>
                </a:solidFill>
              </a:rPr>
              <a:t>Shoppers die bekend zijn met initiatieven om te komen tot minder voedselverspilling laten een positiever beeld zien inzake voedselverspilling:</a:t>
            </a:r>
          </a:p>
          <a:p>
            <a:pPr algn="just"/>
            <a:endParaRPr lang="nl-NL" sz="1600" i="1" dirty="0" smtClean="0">
              <a:solidFill>
                <a:srgbClr val="FFFFFF"/>
              </a:solidFill>
            </a:endParaRPr>
          </a:p>
          <a:p>
            <a:pPr algn="just">
              <a:buFont typeface="Arial" pitchFamily="34" charset="0"/>
              <a:buChar char="•"/>
            </a:pPr>
            <a:r>
              <a:rPr lang="nl-NL" sz="1600" i="1" dirty="0" smtClean="0">
                <a:solidFill>
                  <a:srgbClr val="FFFFFF"/>
                </a:solidFill>
              </a:rPr>
              <a:t>Zij doen vaker boodschappen met een lijstje;</a:t>
            </a:r>
          </a:p>
          <a:p>
            <a:pPr algn="just">
              <a:buFont typeface="Arial" pitchFamily="34" charset="0"/>
              <a:buChar char="•"/>
            </a:pPr>
            <a:r>
              <a:rPr lang="nl-NL" sz="1600" i="1" dirty="0" smtClean="0">
                <a:solidFill>
                  <a:srgbClr val="FFFFFF"/>
                </a:solidFill>
              </a:rPr>
              <a:t>Zij hebben meer kennis over de houdbaarheidsdata THT en TGT;</a:t>
            </a:r>
          </a:p>
          <a:p>
            <a:pPr algn="just">
              <a:buFont typeface="Arial" pitchFamily="34" charset="0"/>
              <a:buChar char="•"/>
            </a:pPr>
            <a:r>
              <a:rPr lang="nl-NL" sz="1600" i="1" dirty="0" smtClean="0">
                <a:solidFill>
                  <a:srgbClr val="FFFFFF"/>
                </a:solidFill>
              </a:rPr>
              <a:t>Zij zijn vaker bekend met de temperatuur van hun koelkast;</a:t>
            </a:r>
          </a:p>
          <a:p>
            <a:pPr algn="just">
              <a:buFont typeface="Arial" pitchFamily="34" charset="0"/>
              <a:buChar char="•"/>
            </a:pPr>
            <a:r>
              <a:rPr lang="nl-NL" sz="1600" i="1" dirty="0" smtClean="0">
                <a:solidFill>
                  <a:srgbClr val="FFFFFF"/>
                </a:solidFill>
              </a:rPr>
              <a:t>Zij gooien minder voedsel weg;</a:t>
            </a:r>
          </a:p>
          <a:p>
            <a:pPr algn="just">
              <a:buFont typeface="Arial" pitchFamily="34" charset="0"/>
              <a:buChar char="•"/>
            </a:pPr>
            <a:r>
              <a:rPr lang="nl-NL" sz="1600" i="1" dirty="0" smtClean="0">
                <a:solidFill>
                  <a:srgbClr val="FFFFFF"/>
                </a:solidFill>
              </a:rPr>
              <a:t>Zij koken vaker op maat.</a:t>
            </a:r>
          </a:p>
          <a:p>
            <a:pPr algn="just"/>
            <a:endParaRPr lang="nl-NL" sz="1600" i="1" dirty="0" smtClean="0">
              <a:solidFill>
                <a:srgbClr val="FFFFFF"/>
              </a:solidFill>
            </a:endParaRPr>
          </a:p>
          <a:p>
            <a:pPr algn="just"/>
            <a:r>
              <a:rPr lang="nl-NL" sz="1600" i="1" dirty="0" smtClean="0">
                <a:solidFill>
                  <a:srgbClr val="FFFFFF"/>
                </a:solidFill>
              </a:rPr>
              <a:t>Kortom shoppers bekend met initiatieven zijn zich meer bewust van voedselverspilling en zijn meer bereid hier iets aan te doen.</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1259632" y="1340768"/>
            <a:ext cx="6648450" cy="715962"/>
          </a:xfrm>
          <a:prstGeom prst="roundRect">
            <a:avLst>
              <a:gd name="adj" fmla="val 16667"/>
            </a:avLst>
          </a:prstGeom>
          <a:solidFill>
            <a:srgbClr val="FF913A"/>
          </a:solidFill>
          <a:ln w="9525" algn="ctr">
            <a:noFill/>
            <a:round/>
            <a:headEnd/>
            <a:tailEnd/>
          </a:ln>
        </p:spPr>
        <p:txBody>
          <a:bodyPr wrap="none" anchor="ctr"/>
          <a:lstStyle/>
          <a:p>
            <a:pPr marL="457200" indent="-457200" algn="ctr" eaLnBrk="0" hangingPunct="0"/>
            <a:r>
              <a:rPr lang="nl-NL" sz="2000" b="1" dirty="0" smtClean="0">
                <a:solidFill>
                  <a:srgbClr val="FFFFFF"/>
                </a:solidFill>
                <a:latin typeface="Calibri" pitchFamily="34" charset="0"/>
              </a:rPr>
              <a:t>3.	Onderzoeksverantwoording</a:t>
            </a:r>
            <a:endParaRPr lang="en-US" sz="2000" b="1" dirty="0">
              <a:solidFill>
                <a:srgbClr val="FFFFFF"/>
              </a:solidFill>
              <a:latin typeface="Calibri" pitchFamily="34" charset="0"/>
            </a:endParaRPr>
          </a:p>
        </p:txBody>
      </p:sp>
      <p:sp>
        <p:nvSpPr>
          <p:cNvPr id="5" name="Rectangle 25"/>
          <p:cNvSpPr>
            <a:spLocks noChangeArrowheads="1"/>
          </p:cNvSpPr>
          <p:nvPr/>
        </p:nvSpPr>
        <p:spPr bwMode="auto">
          <a:xfrm>
            <a:off x="1854993" y="3517160"/>
            <a:ext cx="7250113" cy="371475"/>
          </a:xfrm>
          <a:prstGeom prst="rect">
            <a:avLst/>
          </a:prstGeom>
          <a:noFill/>
          <a:ln w="9525">
            <a:noFill/>
            <a:miter lim="800000"/>
            <a:headEnd/>
            <a:tailEnd/>
          </a:ln>
        </p:spPr>
        <p:txBody>
          <a:bodyPr lIns="90000" tIns="46800" rIns="90000" bIns="46800">
            <a:spAutoFit/>
          </a:bodyPr>
          <a:lstStyle/>
          <a:p>
            <a:pPr marL="174625" indent="-174625">
              <a:spcBef>
                <a:spcPct val="20000"/>
              </a:spcBef>
              <a:tabLst>
                <a:tab pos="0" algn="l"/>
                <a:tab pos="174625" algn="l"/>
                <a:tab pos="363538" algn="l"/>
                <a:tab pos="895350" algn="l"/>
                <a:tab pos="1162050" algn="l"/>
                <a:tab pos="1428750" algn="l"/>
                <a:tab pos="1695450" algn="l"/>
                <a:tab pos="1981200" algn="l"/>
                <a:tab pos="2247900" algn="l"/>
              </a:tabLst>
            </a:pPr>
            <a:endParaRPr lang="en-US" dirty="0">
              <a:solidFill>
                <a:srgbClr val="FC6800"/>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spect="1" noChangeArrowheads="1"/>
          </p:cNvSpPr>
          <p:nvPr>
            <p:ph type="title"/>
          </p:nvPr>
        </p:nvSpPr>
        <p:spPr>
          <a:xfrm>
            <a:off x="161925" y="333375"/>
            <a:ext cx="8674100" cy="792163"/>
          </a:xfrm>
        </p:spPr>
        <p:txBody>
          <a:bodyPr/>
          <a:lstStyle/>
          <a:p>
            <a:r>
              <a:rPr lang="nl-NL" sz="2200" dirty="0" smtClean="0"/>
              <a:t>Achtergrond en onderzoeksdoelstelling</a:t>
            </a:r>
          </a:p>
        </p:txBody>
      </p:sp>
      <p:sp>
        <p:nvSpPr>
          <p:cNvPr id="97283" name="Rectangle 3"/>
          <p:cNvSpPr>
            <a:spLocks noGrp="1" noChangeArrowheads="1"/>
          </p:cNvSpPr>
          <p:nvPr>
            <p:ph type="body" idx="1"/>
          </p:nvPr>
        </p:nvSpPr>
        <p:spPr>
          <a:xfrm>
            <a:off x="161926" y="1347624"/>
            <a:ext cx="8982074" cy="5105712"/>
          </a:xfrm>
        </p:spPr>
        <p:txBody>
          <a:bodyPr/>
          <a:lstStyle/>
          <a:p>
            <a:pPr>
              <a:buFontTx/>
              <a:buNone/>
            </a:pPr>
            <a:r>
              <a:rPr lang="nl-NL" sz="1600" b="1" u="sng" dirty="0" smtClean="0">
                <a:latin typeface="+mj-lt"/>
              </a:rPr>
              <a:t>Achtergrond</a:t>
            </a:r>
          </a:p>
          <a:p>
            <a:pPr algn="just">
              <a:buNone/>
            </a:pPr>
            <a:r>
              <a:rPr lang="nl-NL" sz="1600" dirty="0" smtClean="0">
                <a:latin typeface="+mj-lt"/>
              </a:rPr>
              <a:t>De overheid heeft als doelstelling geformuleerd dat de voedselverspilling in 2015 met 20% moet zijn</a:t>
            </a:r>
          </a:p>
          <a:p>
            <a:pPr algn="just">
              <a:buNone/>
            </a:pPr>
            <a:r>
              <a:rPr lang="nl-NL" sz="1600" dirty="0" smtClean="0">
                <a:latin typeface="+mj-lt"/>
              </a:rPr>
              <a:t>afgenomen. Daarbij richt het Rijk zich op bewustwording en gedragsverandering in de hele voedselketen, </a:t>
            </a:r>
          </a:p>
          <a:p>
            <a:pPr algn="just">
              <a:buNone/>
            </a:pPr>
            <a:r>
              <a:rPr lang="nl-NL" sz="1600" dirty="0" smtClean="0">
                <a:latin typeface="+mj-lt"/>
              </a:rPr>
              <a:t>van producent tot consument.</a:t>
            </a:r>
            <a:r>
              <a:rPr lang="en-GB" sz="1600" dirty="0" smtClean="0">
                <a:latin typeface="+mj-lt"/>
              </a:rPr>
              <a:t> </a:t>
            </a:r>
            <a:r>
              <a:rPr lang="nl-NL" sz="1600" dirty="0" smtClean="0">
                <a:latin typeface="+mj-lt"/>
              </a:rPr>
              <a:t>Het Voedingscentrum zal een belangrijke rol spelen bij het informeren en </a:t>
            </a:r>
          </a:p>
          <a:p>
            <a:pPr algn="just">
              <a:buNone/>
            </a:pPr>
            <a:r>
              <a:rPr lang="nl-NL" sz="1600" dirty="0" smtClean="0">
                <a:latin typeface="+mj-lt"/>
              </a:rPr>
              <a:t>de bewustwording van consumenten als het gaat om het verminderen van de voedselverspilling. Zo </a:t>
            </a:r>
          </a:p>
          <a:p>
            <a:pPr algn="just">
              <a:buNone/>
            </a:pPr>
            <a:r>
              <a:rPr lang="nl-NL" sz="1600" dirty="0" smtClean="0">
                <a:latin typeface="+mj-lt"/>
              </a:rPr>
              <a:t>worden mensen via de campagne </a:t>
            </a:r>
            <a:r>
              <a:rPr lang="nl-NL" sz="1600" b="1" i="1" dirty="0" smtClean="0">
                <a:latin typeface="+mj-lt"/>
              </a:rPr>
              <a:t>Eten is om op te Eten</a:t>
            </a:r>
            <a:r>
              <a:rPr lang="nl-NL" sz="1600" b="1" dirty="0" smtClean="0">
                <a:latin typeface="+mj-lt"/>
              </a:rPr>
              <a:t> </a:t>
            </a:r>
            <a:r>
              <a:rPr lang="nl-NL" sz="1600" dirty="0" smtClean="0">
                <a:latin typeface="+mj-lt"/>
              </a:rPr>
              <a:t>aangemoedigd zuiniger om te gaan met voedsel.</a:t>
            </a:r>
            <a:endParaRPr lang="en-GB" sz="1600" dirty="0" smtClean="0">
              <a:latin typeface="+mj-lt"/>
            </a:endParaRPr>
          </a:p>
          <a:p>
            <a:pPr algn="just">
              <a:buFontTx/>
              <a:buNone/>
            </a:pPr>
            <a:endParaRPr lang="nl-NL" sz="1600" b="1" dirty="0" smtClean="0">
              <a:latin typeface="+mj-lt"/>
            </a:endParaRPr>
          </a:p>
          <a:p>
            <a:pPr algn="just">
              <a:buNone/>
            </a:pPr>
            <a:r>
              <a:rPr lang="nl-NL" sz="1600" b="1" u="sng" dirty="0" smtClean="0">
                <a:latin typeface="+mj-lt"/>
              </a:rPr>
              <a:t>Doelstelling</a:t>
            </a:r>
          </a:p>
          <a:p>
            <a:pPr>
              <a:buNone/>
            </a:pPr>
            <a:r>
              <a:rPr lang="nl-NL" sz="1600" dirty="0" smtClean="0">
                <a:latin typeface="+mj-lt"/>
              </a:rPr>
              <a:t>Op basis van de door de overheid geformuleerde doelstelling tot vermindering van de voedselverspilling </a:t>
            </a:r>
          </a:p>
          <a:p>
            <a:pPr>
              <a:buNone/>
            </a:pPr>
            <a:r>
              <a:rPr lang="nl-NL" sz="1600" dirty="0" smtClean="0">
                <a:latin typeface="+mj-lt"/>
              </a:rPr>
              <a:t>met 20% heeft het Voedingscentrum een drietal doelstellingen voor 2015 opgesteld. Deze doelstellingen </a:t>
            </a:r>
          </a:p>
          <a:p>
            <a:pPr>
              <a:buNone/>
            </a:pPr>
            <a:r>
              <a:rPr lang="nl-NL" sz="1600" dirty="0" smtClean="0">
                <a:latin typeface="+mj-lt"/>
              </a:rPr>
              <a:t>hebben betrekking op het kopen, koken en bewaren van producten.</a:t>
            </a:r>
            <a:endParaRPr lang="en-GB" sz="1600" dirty="0" smtClean="0">
              <a:latin typeface="+mj-lt"/>
            </a:endParaRPr>
          </a:p>
          <a:p>
            <a:r>
              <a:rPr lang="nl-NL" sz="1600" dirty="0" smtClean="0">
                <a:latin typeface="+mj-lt"/>
              </a:rPr>
              <a:t>Een toename met 20% van het aantal consumenten uit de doelgroep dat zegt gebruik te maken van een boodschappenlijstje.</a:t>
            </a:r>
            <a:endParaRPr lang="en-GB" sz="1600" dirty="0" smtClean="0">
              <a:latin typeface="+mj-lt"/>
            </a:endParaRPr>
          </a:p>
          <a:p>
            <a:r>
              <a:rPr lang="nl-NL" sz="1600" dirty="0" smtClean="0">
                <a:latin typeface="+mj-lt"/>
              </a:rPr>
              <a:t>Een groei van 20% van het aantal consumenten uit de doelgroep dat aangeeft op maat te koken.</a:t>
            </a:r>
            <a:endParaRPr lang="en-GB" sz="1600" dirty="0" smtClean="0">
              <a:latin typeface="+mj-lt"/>
            </a:endParaRPr>
          </a:p>
          <a:p>
            <a:r>
              <a:rPr lang="nl-NL" sz="1600" dirty="0" smtClean="0">
                <a:latin typeface="+mj-lt"/>
              </a:rPr>
              <a:t>Een toename van 20% van het aantal consumenten uit de doelgroep dat zegt de temperatuur van de koelkast te hebben ingesteld tussen 4 en 7°c . </a:t>
            </a:r>
            <a:endParaRPr lang="en-GB" sz="1600" dirty="0" smtClean="0">
              <a:latin typeface="+mj-lt"/>
            </a:endParaRPr>
          </a:p>
          <a:p>
            <a:pPr>
              <a:buNone/>
            </a:pPr>
            <a:r>
              <a:rPr lang="nl-NL" sz="1600" dirty="0" smtClean="0">
                <a:latin typeface="+mj-lt"/>
              </a:rPr>
              <a:t>Teneinde na te kunnen gaan of de doelstellingen gerealiseerd worden zullen de effecten van de campagnes</a:t>
            </a:r>
          </a:p>
          <a:p>
            <a:pPr>
              <a:buNone/>
            </a:pPr>
            <a:r>
              <a:rPr lang="nl-NL" sz="1600" dirty="0" smtClean="0">
                <a:latin typeface="+mj-lt"/>
              </a:rPr>
              <a:t>worden gemonitord door het uitvoeren van een 0-meting en periodiek vervolgonderzoek (effectmetingen).  </a:t>
            </a:r>
            <a:endParaRPr lang="en-GB" sz="1600" dirty="0" smtClean="0">
              <a:latin typeface="+mj-lt"/>
            </a:endParaRPr>
          </a:p>
          <a:p>
            <a:pPr>
              <a:buFontTx/>
              <a:buNone/>
            </a:pPr>
            <a:endParaRPr lang="nl-NL" b="1" dirty="0" smtClean="0">
              <a:latin typeface="Calibri" pitchFamily="34" charset="0"/>
            </a:endParaRPr>
          </a:p>
          <a:p>
            <a:pPr>
              <a:buFontTx/>
              <a:buNone/>
            </a:pPr>
            <a:r>
              <a:rPr lang="nl-NL" b="1" dirty="0" smtClean="0">
                <a:latin typeface="Calibri" pitchFamily="34" charset="0"/>
              </a:rPr>
              <a:t> </a:t>
            </a:r>
            <a:endParaRPr lang="nl-NL" sz="1600" b="1"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spect="1" noChangeArrowheads="1"/>
          </p:cNvSpPr>
          <p:nvPr>
            <p:ph type="title"/>
          </p:nvPr>
        </p:nvSpPr>
        <p:spPr>
          <a:xfrm>
            <a:off x="161925" y="333375"/>
            <a:ext cx="8674100" cy="792163"/>
          </a:xfrm>
        </p:spPr>
        <p:txBody>
          <a:bodyPr/>
          <a:lstStyle/>
          <a:p>
            <a:r>
              <a:rPr lang="nl-NL" sz="2200" dirty="0" smtClean="0"/>
              <a:t>Onderzoeksdesign</a:t>
            </a:r>
          </a:p>
        </p:txBody>
      </p:sp>
      <p:sp>
        <p:nvSpPr>
          <p:cNvPr id="97283" name="Rectangle 3"/>
          <p:cNvSpPr>
            <a:spLocks noGrp="1" noChangeArrowheads="1"/>
          </p:cNvSpPr>
          <p:nvPr>
            <p:ph type="body" idx="1"/>
          </p:nvPr>
        </p:nvSpPr>
        <p:spPr>
          <a:xfrm>
            <a:off x="161926" y="1347624"/>
            <a:ext cx="8802562" cy="5105712"/>
          </a:xfrm>
        </p:spPr>
        <p:txBody>
          <a:bodyPr/>
          <a:lstStyle/>
          <a:p>
            <a:pPr>
              <a:buFontTx/>
              <a:buNone/>
            </a:pPr>
            <a:r>
              <a:rPr lang="nl-NL" sz="1600" b="1" u="sng" dirty="0" smtClean="0">
                <a:latin typeface="+mj-lt"/>
              </a:rPr>
              <a:t>Onderzoeksdesign</a:t>
            </a:r>
          </a:p>
          <a:p>
            <a:pPr>
              <a:buFontTx/>
              <a:buNone/>
            </a:pPr>
            <a:r>
              <a:rPr lang="nl-NL" sz="1600" dirty="0" smtClean="0">
                <a:latin typeface="+mj-lt"/>
              </a:rPr>
              <a:t>Het onderzoek van de 0-meting is uitgevoerd bij de doelgroep mannen en vrouwen in de leeftijd van 18-</a:t>
            </a:r>
          </a:p>
          <a:p>
            <a:pPr>
              <a:buFontTx/>
              <a:buNone/>
            </a:pPr>
            <a:r>
              <a:rPr lang="nl-NL" sz="1600" dirty="0" smtClean="0">
                <a:latin typeface="+mj-lt"/>
              </a:rPr>
              <a:t>75 jaar, die in een huishouden primair verantwoordelijk zijn voor het doen van de dagelijkse </a:t>
            </a:r>
          </a:p>
          <a:p>
            <a:pPr>
              <a:buFontTx/>
              <a:buNone/>
            </a:pPr>
            <a:r>
              <a:rPr lang="nl-NL" sz="1600" dirty="0" smtClean="0">
                <a:latin typeface="+mj-lt"/>
              </a:rPr>
              <a:t>boodschappen (</a:t>
            </a:r>
            <a:r>
              <a:rPr lang="nl-NL" sz="1600" dirty="0" err="1" smtClean="0">
                <a:latin typeface="+mj-lt"/>
              </a:rPr>
              <a:t>shopper</a:t>
            </a:r>
            <a:r>
              <a:rPr lang="nl-NL" sz="1600" dirty="0" smtClean="0">
                <a:latin typeface="+mj-lt"/>
              </a:rPr>
              <a:t>) en het bereiden van de maaltijden. </a:t>
            </a:r>
          </a:p>
          <a:p>
            <a:pPr>
              <a:buFontTx/>
              <a:buNone/>
            </a:pPr>
            <a:endParaRPr lang="nl-NL" sz="1600" dirty="0" smtClean="0">
              <a:latin typeface="+mj-lt"/>
            </a:endParaRPr>
          </a:p>
          <a:p>
            <a:pPr>
              <a:buNone/>
            </a:pPr>
            <a:r>
              <a:rPr lang="nl-NL" sz="1600" b="1" u="sng" dirty="0" smtClean="0">
                <a:latin typeface="+mj-lt"/>
              </a:rPr>
              <a:t>Steekproef</a:t>
            </a:r>
          </a:p>
          <a:p>
            <a:pPr>
              <a:buNone/>
            </a:pPr>
            <a:r>
              <a:rPr lang="nl-NL" sz="1600" dirty="0" smtClean="0">
                <a:latin typeface="+mj-lt"/>
              </a:rPr>
              <a:t>De steekproef is representatief getrokken uit het GfK online panel voor de Nederlandse populatie van 18-</a:t>
            </a:r>
          </a:p>
          <a:p>
            <a:pPr>
              <a:buNone/>
            </a:pPr>
            <a:r>
              <a:rPr lang="nl-NL" sz="1600" dirty="0" smtClean="0">
                <a:latin typeface="+mj-lt"/>
              </a:rPr>
              <a:t>75 jaar die primair verantwoordelijk zijn voor het doen van de dagelijkse boodschappen en het bereiden </a:t>
            </a:r>
          </a:p>
          <a:p>
            <a:pPr>
              <a:buNone/>
            </a:pPr>
            <a:r>
              <a:rPr lang="nl-NL" sz="1600" dirty="0" smtClean="0">
                <a:latin typeface="+mj-lt"/>
              </a:rPr>
              <a:t>van de maaltijden. Hierin zijn gezinssamenstelling en welstand (SES) ook opgenomen om representatieve</a:t>
            </a:r>
          </a:p>
          <a:p>
            <a:pPr>
              <a:buNone/>
            </a:pPr>
            <a:r>
              <a:rPr lang="nl-NL" sz="1600" dirty="0" smtClean="0">
                <a:latin typeface="+mj-lt"/>
              </a:rPr>
              <a:t>uitspraken te kunnen doen over specifieke doelgroepen zoals huishoudens met kinderen en lage </a:t>
            </a:r>
          </a:p>
          <a:p>
            <a:pPr>
              <a:buNone/>
            </a:pPr>
            <a:r>
              <a:rPr lang="nl-NL" sz="1600" dirty="0" smtClean="0">
                <a:latin typeface="+mj-lt"/>
              </a:rPr>
              <a:t>welstandsklasse. </a:t>
            </a:r>
          </a:p>
          <a:p>
            <a:pPr>
              <a:buNone/>
            </a:pPr>
            <a:r>
              <a:rPr lang="nl-NL" sz="1600" dirty="0" smtClean="0">
                <a:latin typeface="+mj-lt"/>
              </a:rPr>
              <a:t>      </a:t>
            </a:r>
          </a:p>
          <a:p>
            <a:pPr>
              <a:buFontTx/>
              <a:buNone/>
            </a:pPr>
            <a:r>
              <a:rPr lang="nl-NL" sz="1600" b="1" u="sng" dirty="0" smtClean="0">
                <a:latin typeface="+mj-lt"/>
              </a:rPr>
              <a:t>Onderzoeksmethode</a:t>
            </a:r>
          </a:p>
          <a:p>
            <a:pPr>
              <a:buNone/>
            </a:pPr>
            <a:r>
              <a:rPr lang="nl-NL" sz="1600" dirty="0" smtClean="0">
                <a:latin typeface="+mj-lt"/>
              </a:rPr>
              <a:t>Online onderzoek. Het onderzoek heeft plaats gevonden via Internet met gebruikmaking van het</a:t>
            </a:r>
          </a:p>
          <a:p>
            <a:pPr>
              <a:buNone/>
            </a:pPr>
            <a:r>
              <a:rPr lang="nl-NL" sz="1600" dirty="0" smtClean="0">
                <a:latin typeface="+mj-lt"/>
              </a:rPr>
              <a:t>GfK online panel. </a:t>
            </a:r>
          </a:p>
          <a:p>
            <a:pPr algn="just">
              <a:buFontTx/>
              <a:buChar char="-"/>
            </a:pPr>
            <a:endParaRPr lang="nl-NL" sz="1600" dirty="0" smtClean="0">
              <a:latin typeface="Calibri" pitchFamily="34" charset="0"/>
            </a:endParaRPr>
          </a:p>
          <a:p>
            <a:pPr>
              <a:buNone/>
            </a:pPr>
            <a:endParaRPr lang="en-US" sz="1600"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spect="1" noChangeArrowheads="1"/>
          </p:cNvSpPr>
          <p:nvPr>
            <p:ph type="title"/>
          </p:nvPr>
        </p:nvSpPr>
        <p:spPr>
          <a:xfrm>
            <a:off x="161925" y="333375"/>
            <a:ext cx="8674100" cy="792163"/>
          </a:xfrm>
        </p:spPr>
        <p:txBody>
          <a:bodyPr/>
          <a:lstStyle/>
          <a:p>
            <a:r>
              <a:rPr lang="nl-NL" sz="2200" dirty="0" smtClean="0"/>
              <a:t>Onderzoeksopzet</a:t>
            </a:r>
          </a:p>
        </p:txBody>
      </p:sp>
      <p:sp>
        <p:nvSpPr>
          <p:cNvPr id="97283" name="Rectangle 3"/>
          <p:cNvSpPr>
            <a:spLocks noGrp="1" noChangeArrowheads="1"/>
          </p:cNvSpPr>
          <p:nvPr>
            <p:ph type="body" idx="1"/>
          </p:nvPr>
        </p:nvSpPr>
        <p:spPr>
          <a:xfrm>
            <a:off x="161926" y="1347624"/>
            <a:ext cx="8802562" cy="5321736"/>
          </a:xfrm>
        </p:spPr>
        <p:txBody>
          <a:bodyPr/>
          <a:lstStyle/>
          <a:p>
            <a:pPr>
              <a:buFontTx/>
              <a:buNone/>
            </a:pPr>
            <a:r>
              <a:rPr lang="nl-NL" sz="1600" b="1" u="sng" dirty="0" smtClean="0">
                <a:latin typeface="+mj-lt"/>
              </a:rPr>
              <a:t>Veldwerkperiode</a:t>
            </a:r>
          </a:p>
          <a:p>
            <a:pPr>
              <a:buNone/>
            </a:pPr>
            <a:r>
              <a:rPr lang="nl-NL" sz="1600" dirty="0" smtClean="0">
                <a:latin typeface="+mj-lt"/>
              </a:rPr>
              <a:t>Van 6 t/m 12 oktober 2011. </a:t>
            </a:r>
          </a:p>
          <a:p>
            <a:pPr>
              <a:buFontTx/>
              <a:buNone/>
            </a:pPr>
            <a:endParaRPr lang="nl-NL" sz="1600" b="1" u="sng" dirty="0" smtClean="0">
              <a:latin typeface="+mj-lt"/>
            </a:endParaRPr>
          </a:p>
          <a:p>
            <a:pPr>
              <a:buFontTx/>
              <a:buNone/>
            </a:pPr>
            <a:r>
              <a:rPr lang="nl-NL" sz="1600" b="1" u="sng" dirty="0" smtClean="0">
                <a:latin typeface="+mj-lt"/>
              </a:rPr>
              <a:t>Bruto steekproef</a:t>
            </a:r>
          </a:p>
          <a:p>
            <a:pPr>
              <a:buNone/>
            </a:pPr>
            <a:r>
              <a:rPr lang="nl-NL" sz="1600" dirty="0" smtClean="0">
                <a:latin typeface="+mj-lt"/>
              </a:rPr>
              <a:t>In totaal zijn bruto 2.850 shoppers geselecteerd voor deelname aan het </a:t>
            </a:r>
          </a:p>
          <a:p>
            <a:pPr>
              <a:buNone/>
            </a:pPr>
            <a:r>
              <a:rPr lang="nl-NL" sz="1600" dirty="0" smtClean="0">
                <a:latin typeface="+mj-lt"/>
              </a:rPr>
              <a:t>onderzoek.  </a:t>
            </a:r>
          </a:p>
          <a:p>
            <a:pPr>
              <a:buNone/>
            </a:pPr>
            <a:endParaRPr lang="nl-NL" sz="1600" dirty="0" smtClean="0">
              <a:latin typeface="+mj-lt"/>
            </a:endParaRPr>
          </a:p>
          <a:p>
            <a:pPr>
              <a:buFontTx/>
              <a:buNone/>
            </a:pPr>
            <a:r>
              <a:rPr lang="nl-NL" sz="1600" b="1" u="sng" dirty="0" smtClean="0">
                <a:latin typeface="+mj-lt"/>
              </a:rPr>
              <a:t>Netto steekproef en respons</a:t>
            </a:r>
          </a:p>
          <a:p>
            <a:pPr>
              <a:buNone/>
            </a:pPr>
            <a:r>
              <a:rPr lang="nl-NL" sz="1600" dirty="0" smtClean="0">
                <a:latin typeface="+mj-lt"/>
              </a:rPr>
              <a:t>In totaal hebben netto 2.187 shoppers deelgenomen aan het onderzoek. Het </a:t>
            </a:r>
          </a:p>
          <a:p>
            <a:pPr>
              <a:buNone/>
            </a:pPr>
            <a:r>
              <a:rPr lang="nl-NL" sz="1600" dirty="0" smtClean="0">
                <a:latin typeface="+mj-lt"/>
              </a:rPr>
              <a:t>responspercentage is 76,7%.  </a:t>
            </a:r>
          </a:p>
          <a:p>
            <a:pPr>
              <a:buNone/>
            </a:pPr>
            <a:endParaRPr lang="nl-NL" sz="1600" dirty="0" smtClean="0">
              <a:latin typeface="+mj-lt"/>
            </a:endParaRPr>
          </a:p>
          <a:p>
            <a:pPr>
              <a:buFontTx/>
              <a:buNone/>
            </a:pPr>
            <a:r>
              <a:rPr lang="nl-NL" sz="1600" b="1" u="sng" dirty="0" smtClean="0">
                <a:latin typeface="+mj-lt"/>
              </a:rPr>
              <a:t>Vragenlijstlengte</a:t>
            </a:r>
          </a:p>
          <a:p>
            <a:pPr>
              <a:buNone/>
            </a:pPr>
            <a:r>
              <a:rPr lang="nl-NL" sz="1600" dirty="0" smtClean="0">
                <a:latin typeface="+mj-lt"/>
              </a:rPr>
              <a:t>De invultijd van de vragenlijsten bedroeg t=5 minuten. </a:t>
            </a:r>
          </a:p>
          <a:p>
            <a:pPr>
              <a:buNone/>
            </a:pPr>
            <a:endParaRPr lang="en-US" sz="1600" dirty="0" smtClean="0">
              <a:latin typeface="+mj-lt"/>
            </a:endParaRPr>
          </a:p>
          <a:p>
            <a:pPr>
              <a:buNone/>
            </a:pPr>
            <a:endParaRPr lang="en-US" sz="1600"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57225" y="3114944"/>
            <a:ext cx="7829550" cy="974725"/>
            <a:chOff x="414" y="2518"/>
            <a:chExt cx="4932" cy="614"/>
          </a:xfrm>
        </p:grpSpPr>
        <p:sp>
          <p:nvSpPr>
            <p:cNvPr id="183305" name="Rectangle 3"/>
            <p:cNvSpPr>
              <a:spLocks noChangeArrowheads="1"/>
            </p:cNvSpPr>
            <p:nvPr/>
          </p:nvSpPr>
          <p:spPr bwMode="auto">
            <a:xfrm>
              <a:off x="414" y="2518"/>
              <a:ext cx="2258" cy="614"/>
            </a:xfrm>
            <a:prstGeom prst="rect">
              <a:avLst/>
            </a:prstGeom>
            <a:noFill/>
            <a:ln w="9525">
              <a:noFill/>
              <a:miter lim="800000"/>
              <a:headEnd/>
              <a:tailEnd/>
            </a:ln>
          </p:spPr>
          <p:txBody>
            <a:bodyPr>
              <a:spAutoFit/>
            </a:bodyPr>
            <a:lstStyle/>
            <a:p>
              <a:pPr algn="ctr" eaLnBrk="0" hangingPunct="0">
                <a:lnSpc>
                  <a:spcPct val="90000"/>
                </a:lnSpc>
              </a:pPr>
              <a:r>
                <a:rPr lang="nl-NL" sz="1600" dirty="0" smtClean="0">
                  <a:solidFill>
                    <a:schemeClr val="folHlink"/>
                  </a:solidFill>
                  <a:latin typeface="Calibri" pitchFamily="34" charset="0"/>
                </a:rPr>
                <a:t>Marcel Temminghoff</a:t>
              </a:r>
              <a:endParaRPr lang="nl-NL" sz="1600" dirty="0">
                <a:solidFill>
                  <a:schemeClr val="folHlink"/>
                </a:solidFill>
                <a:latin typeface="Calibri" pitchFamily="34" charset="0"/>
              </a:endParaRPr>
            </a:p>
            <a:p>
              <a:pPr algn="ctr" eaLnBrk="0" hangingPunct="0">
                <a:lnSpc>
                  <a:spcPct val="90000"/>
                </a:lnSpc>
              </a:pPr>
              <a:r>
                <a:rPr lang="en-US" sz="1600" dirty="0" smtClean="0">
                  <a:solidFill>
                    <a:srgbClr val="080808"/>
                  </a:solidFill>
                  <a:latin typeface="Calibri" pitchFamily="34" charset="0"/>
                  <a:cs typeface="Arial" charset="0"/>
                </a:rPr>
                <a:t>Senior Consultant</a:t>
              </a:r>
              <a:endParaRPr lang="nl-NL" sz="1600" dirty="0" smtClean="0">
                <a:solidFill>
                  <a:srgbClr val="080808"/>
                </a:solidFill>
                <a:latin typeface="Calibri" pitchFamily="34" charset="0"/>
                <a:cs typeface="Arial" charset="0"/>
              </a:endParaRPr>
            </a:p>
            <a:p>
              <a:pPr algn="ctr" eaLnBrk="0" hangingPunct="0">
                <a:lnSpc>
                  <a:spcPct val="90000"/>
                </a:lnSpc>
              </a:pPr>
              <a:r>
                <a:rPr lang="nl-NL" sz="1600" dirty="0" smtClean="0">
                  <a:solidFill>
                    <a:srgbClr val="080808"/>
                  </a:solidFill>
                  <a:latin typeface="Calibri" pitchFamily="34" charset="0"/>
                  <a:cs typeface="Arial" charset="0"/>
                </a:rPr>
                <a:t>Tel: +31-(0)162-384 279</a:t>
              </a:r>
            </a:p>
            <a:p>
              <a:pPr algn="ctr" eaLnBrk="0" hangingPunct="0">
                <a:lnSpc>
                  <a:spcPct val="90000"/>
                </a:lnSpc>
              </a:pPr>
              <a:r>
                <a:rPr lang="nl-NL" sz="1600" dirty="0" smtClean="0">
                  <a:solidFill>
                    <a:srgbClr val="080808"/>
                  </a:solidFill>
                  <a:latin typeface="Calibri" pitchFamily="34" charset="0"/>
                  <a:cs typeface="Arial" charset="0"/>
                </a:rPr>
                <a:t>E-mail</a:t>
              </a:r>
              <a:r>
                <a:rPr lang="nl-NL" sz="1600" dirty="0">
                  <a:solidFill>
                    <a:srgbClr val="080808"/>
                  </a:solidFill>
                  <a:latin typeface="Calibri" pitchFamily="34" charset="0"/>
                  <a:cs typeface="Arial" charset="0"/>
                </a:rPr>
                <a:t>: </a:t>
              </a:r>
              <a:r>
                <a:rPr lang="nl-NL" sz="1600" dirty="0" smtClean="0">
                  <a:solidFill>
                    <a:srgbClr val="080808"/>
                  </a:solidFill>
                  <a:latin typeface="Calibri" pitchFamily="34" charset="0"/>
                  <a:cs typeface="Arial" charset="0"/>
                </a:rPr>
                <a:t>marcel.temminghoff@gfk.nl</a:t>
              </a:r>
              <a:endParaRPr lang="nl-NL" sz="1600" dirty="0">
                <a:solidFill>
                  <a:srgbClr val="080808"/>
                </a:solidFill>
                <a:latin typeface="Calibri" pitchFamily="34" charset="0"/>
                <a:cs typeface="Arial" charset="0"/>
              </a:endParaRPr>
            </a:p>
          </p:txBody>
        </p:sp>
        <p:sp>
          <p:nvSpPr>
            <p:cNvPr id="183306" name="Rectangle 4"/>
            <p:cNvSpPr>
              <a:spLocks noChangeArrowheads="1"/>
            </p:cNvSpPr>
            <p:nvPr/>
          </p:nvSpPr>
          <p:spPr bwMode="auto">
            <a:xfrm>
              <a:off x="3088" y="2518"/>
              <a:ext cx="2258" cy="614"/>
            </a:xfrm>
            <a:prstGeom prst="rect">
              <a:avLst/>
            </a:prstGeom>
            <a:noFill/>
            <a:ln w="9525">
              <a:noFill/>
              <a:miter lim="800000"/>
              <a:headEnd/>
              <a:tailEnd/>
            </a:ln>
          </p:spPr>
          <p:txBody>
            <a:bodyPr>
              <a:spAutoFit/>
            </a:bodyPr>
            <a:lstStyle/>
            <a:p>
              <a:pPr algn="ctr" eaLnBrk="0" hangingPunct="0">
                <a:lnSpc>
                  <a:spcPct val="90000"/>
                </a:lnSpc>
              </a:pPr>
              <a:r>
                <a:rPr lang="nl-NL" sz="1600" dirty="0" smtClean="0">
                  <a:solidFill>
                    <a:schemeClr val="folHlink"/>
                  </a:solidFill>
                  <a:latin typeface="Calibri" pitchFamily="34" charset="0"/>
                </a:rPr>
                <a:t>Niek Damen</a:t>
              </a:r>
              <a:endParaRPr lang="nl-NL" sz="1600" dirty="0">
                <a:solidFill>
                  <a:schemeClr val="folHlink"/>
                </a:solidFill>
                <a:latin typeface="Calibri" pitchFamily="34" charset="0"/>
              </a:endParaRPr>
            </a:p>
            <a:p>
              <a:pPr algn="ctr" eaLnBrk="0" hangingPunct="0">
                <a:lnSpc>
                  <a:spcPct val="90000"/>
                </a:lnSpc>
              </a:pPr>
              <a:r>
                <a:rPr lang="en-US" sz="1600" dirty="0">
                  <a:solidFill>
                    <a:srgbClr val="080808"/>
                  </a:solidFill>
                  <a:latin typeface="Calibri" pitchFamily="34" charset="0"/>
                  <a:cs typeface="Arial" charset="0"/>
                </a:rPr>
                <a:t>Project Manager</a:t>
              </a:r>
              <a:endParaRPr lang="nl-NL" sz="1600" dirty="0">
                <a:solidFill>
                  <a:srgbClr val="080808"/>
                </a:solidFill>
                <a:latin typeface="Calibri" pitchFamily="34" charset="0"/>
                <a:cs typeface="Arial" charset="0"/>
              </a:endParaRPr>
            </a:p>
            <a:p>
              <a:pPr algn="ctr" eaLnBrk="0" hangingPunct="0">
                <a:lnSpc>
                  <a:spcPct val="90000"/>
                </a:lnSpc>
              </a:pPr>
              <a:r>
                <a:rPr lang="nl-NL" sz="1600" dirty="0">
                  <a:solidFill>
                    <a:srgbClr val="080808"/>
                  </a:solidFill>
                  <a:latin typeface="Calibri" pitchFamily="34" charset="0"/>
                  <a:cs typeface="Arial" charset="0"/>
                </a:rPr>
                <a:t>Tel: +31-(0)162-384 </a:t>
              </a:r>
              <a:r>
                <a:rPr lang="nl-NL" sz="1600" dirty="0" smtClean="0">
                  <a:solidFill>
                    <a:srgbClr val="080808"/>
                  </a:solidFill>
                  <a:latin typeface="Calibri" pitchFamily="34" charset="0"/>
                  <a:cs typeface="Arial" charset="0"/>
                </a:rPr>
                <a:t>129</a:t>
              </a:r>
              <a:endParaRPr lang="nl-NL" sz="1600" dirty="0">
                <a:solidFill>
                  <a:srgbClr val="080808"/>
                </a:solidFill>
                <a:latin typeface="Calibri" pitchFamily="34" charset="0"/>
                <a:cs typeface="Arial" charset="0"/>
              </a:endParaRPr>
            </a:p>
            <a:p>
              <a:pPr algn="ctr" eaLnBrk="0" hangingPunct="0">
                <a:lnSpc>
                  <a:spcPct val="90000"/>
                </a:lnSpc>
              </a:pPr>
              <a:r>
                <a:rPr lang="nl-NL" sz="1600" dirty="0">
                  <a:solidFill>
                    <a:srgbClr val="080808"/>
                  </a:solidFill>
                  <a:latin typeface="Calibri" pitchFamily="34" charset="0"/>
                  <a:cs typeface="Arial" charset="0"/>
                </a:rPr>
                <a:t>E-mail: </a:t>
              </a:r>
              <a:r>
                <a:rPr lang="nl-NL" sz="1600" dirty="0" smtClean="0">
                  <a:solidFill>
                    <a:srgbClr val="080808"/>
                  </a:solidFill>
                  <a:latin typeface="Calibri" pitchFamily="34" charset="0"/>
                  <a:cs typeface="Arial" charset="0"/>
                </a:rPr>
                <a:t>niek</a:t>
              </a:r>
              <a:r>
                <a:rPr lang="nl-NL" sz="1600" dirty="0" smtClean="0">
                  <a:solidFill>
                    <a:srgbClr val="080808"/>
                  </a:solidFill>
                  <a:latin typeface="Calibri" pitchFamily="34" charset="0"/>
                </a:rPr>
                <a:t>.damen</a:t>
              </a:r>
              <a:r>
                <a:rPr lang="nl-NL" sz="1600" dirty="0" smtClean="0">
                  <a:solidFill>
                    <a:srgbClr val="080808"/>
                  </a:solidFill>
                  <a:latin typeface="Calibri" pitchFamily="34" charset="0"/>
                  <a:cs typeface="Arial" charset="0"/>
                </a:rPr>
                <a:t>@gfk.nl</a:t>
              </a:r>
              <a:endParaRPr lang="nl-NL" sz="1600" dirty="0">
                <a:solidFill>
                  <a:srgbClr val="080808"/>
                </a:solidFill>
                <a:latin typeface="Calibri" pitchFamily="34" charset="0"/>
                <a:cs typeface="Arial" charset="0"/>
              </a:endParaRPr>
            </a:p>
          </p:txBody>
        </p:sp>
      </p:grpSp>
      <p:pic>
        <p:nvPicPr>
          <p:cNvPr id="183300" name="Picture 6"/>
          <p:cNvPicPr>
            <a:picLocks noChangeAspect="1" noChangeArrowheads="1"/>
          </p:cNvPicPr>
          <p:nvPr/>
        </p:nvPicPr>
        <p:blipFill>
          <a:blip r:embed="rId3" cstate="print"/>
          <a:srcRect/>
          <a:stretch>
            <a:fillRect/>
          </a:stretch>
        </p:blipFill>
        <p:spPr bwMode="auto">
          <a:xfrm>
            <a:off x="1114425" y="4077072"/>
            <a:ext cx="2622550" cy="2592016"/>
          </a:xfrm>
          <a:prstGeom prst="rect">
            <a:avLst/>
          </a:prstGeom>
          <a:noFill/>
          <a:ln w="9525">
            <a:noFill/>
            <a:miter lim="800000"/>
            <a:headEnd/>
            <a:tailEnd/>
          </a:ln>
        </p:spPr>
      </p:pic>
      <p:pic>
        <p:nvPicPr>
          <p:cNvPr id="183301" name="Picture 7"/>
          <p:cNvPicPr>
            <a:picLocks noChangeAspect="1" noChangeArrowheads="1"/>
          </p:cNvPicPr>
          <p:nvPr/>
        </p:nvPicPr>
        <p:blipFill>
          <a:blip r:embed="rId3" cstate="print"/>
          <a:srcRect/>
          <a:stretch>
            <a:fillRect/>
          </a:stretch>
        </p:blipFill>
        <p:spPr bwMode="auto">
          <a:xfrm>
            <a:off x="5368925" y="4077072"/>
            <a:ext cx="2622550" cy="2592016"/>
          </a:xfrm>
          <a:prstGeom prst="rect">
            <a:avLst/>
          </a:prstGeom>
          <a:noFill/>
          <a:ln w="9525">
            <a:noFill/>
            <a:miter lim="800000"/>
            <a:headEnd/>
            <a:tailEnd/>
          </a:ln>
        </p:spPr>
      </p:pic>
      <p:sp>
        <p:nvSpPr>
          <p:cNvPr id="183302" name="Rectangle 5"/>
          <p:cNvSpPr>
            <a:spLocks noChangeArrowheads="1"/>
          </p:cNvSpPr>
          <p:nvPr/>
        </p:nvSpPr>
        <p:spPr bwMode="auto">
          <a:xfrm>
            <a:off x="415925" y="477837"/>
            <a:ext cx="8312150" cy="719138"/>
          </a:xfrm>
          <a:prstGeom prst="rect">
            <a:avLst/>
          </a:prstGeom>
          <a:noFill/>
          <a:ln w="9525">
            <a:noFill/>
            <a:miter lim="800000"/>
            <a:headEnd/>
            <a:tailEnd/>
          </a:ln>
        </p:spPr>
        <p:txBody>
          <a:bodyPr lIns="0" tIns="0" rIns="0" bIns="0" anchor="ctr"/>
          <a:lstStyle/>
          <a:p>
            <a:pPr algn="ctr"/>
            <a:r>
              <a:rPr lang="nl" sz="4800" b="1" dirty="0" smtClean="0">
                <a:solidFill>
                  <a:schemeClr val="folHlink"/>
                </a:solidFill>
                <a:latin typeface="Calibri" pitchFamily="34" charset="0"/>
                <a:cs typeface="Arial" charset="0"/>
              </a:rPr>
              <a:t>Vragen? Meer inzichten?</a:t>
            </a:r>
            <a:endParaRPr lang="nl" sz="4800" b="1" dirty="0">
              <a:solidFill>
                <a:schemeClr val="folHlink"/>
              </a:solidFill>
              <a:latin typeface="Calibri" pitchFamily="34" charset="0"/>
              <a:cs typeface="Arial" charset="0"/>
            </a:endParaRPr>
          </a:p>
        </p:txBody>
      </p:sp>
      <p:sp>
        <p:nvSpPr>
          <p:cNvPr id="183303" name="Text Box 9"/>
          <p:cNvSpPr txBox="1">
            <a:spLocks noChangeArrowheads="1"/>
          </p:cNvSpPr>
          <p:nvPr/>
        </p:nvSpPr>
        <p:spPr bwMode="auto">
          <a:xfrm>
            <a:off x="1692463" y="5398775"/>
            <a:ext cx="1169423" cy="523220"/>
          </a:xfrm>
          <a:prstGeom prst="rect">
            <a:avLst/>
          </a:prstGeom>
          <a:noFill/>
          <a:ln w="9525">
            <a:noFill/>
            <a:miter lim="800000"/>
            <a:headEnd/>
            <a:tailEnd/>
          </a:ln>
        </p:spPr>
        <p:txBody>
          <a:bodyPr wrap="none">
            <a:spAutoFit/>
          </a:bodyPr>
          <a:lstStyle/>
          <a:p>
            <a:r>
              <a:rPr lang="en-GB" sz="1400" b="1" dirty="0" smtClean="0">
                <a:solidFill>
                  <a:srgbClr val="FC6800"/>
                </a:solidFill>
                <a:latin typeface="Calibri" pitchFamily="34" charset="0"/>
              </a:rPr>
              <a:t>Marcel </a:t>
            </a:r>
          </a:p>
          <a:p>
            <a:r>
              <a:rPr lang="en-GB" sz="1400" b="1" dirty="0" smtClean="0">
                <a:solidFill>
                  <a:srgbClr val="FC6800"/>
                </a:solidFill>
                <a:latin typeface="Calibri" pitchFamily="34" charset="0"/>
              </a:rPr>
              <a:t>Temminghoff</a:t>
            </a:r>
            <a:endParaRPr lang="en-GB" sz="1400" b="1" dirty="0">
              <a:solidFill>
                <a:srgbClr val="FC6800"/>
              </a:solidFill>
              <a:latin typeface="Calibri" pitchFamily="34" charset="0"/>
            </a:endParaRPr>
          </a:p>
        </p:txBody>
      </p:sp>
      <p:sp>
        <p:nvSpPr>
          <p:cNvPr id="183304" name="Text Box 10"/>
          <p:cNvSpPr txBox="1">
            <a:spLocks noChangeArrowheads="1"/>
          </p:cNvSpPr>
          <p:nvPr/>
        </p:nvSpPr>
        <p:spPr bwMode="auto">
          <a:xfrm>
            <a:off x="6156176" y="5386900"/>
            <a:ext cx="718466" cy="523220"/>
          </a:xfrm>
          <a:prstGeom prst="rect">
            <a:avLst/>
          </a:prstGeom>
          <a:noFill/>
          <a:ln w="9525">
            <a:noFill/>
            <a:miter lim="800000"/>
            <a:headEnd/>
            <a:tailEnd/>
          </a:ln>
        </p:spPr>
        <p:txBody>
          <a:bodyPr wrap="none">
            <a:spAutoFit/>
          </a:bodyPr>
          <a:lstStyle/>
          <a:p>
            <a:r>
              <a:rPr lang="en-GB" sz="1400" b="1" dirty="0" smtClean="0">
                <a:solidFill>
                  <a:srgbClr val="FC6800"/>
                </a:solidFill>
                <a:latin typeface="Calibri" pitchFamily="34" charset="0"/>
              </a:rPr>
              <a:t>Niek</a:t>
            </a:r>
            <a:endParaRPr lang="en-GB" sz="1400" b="1" dirty="0">
              <a:solidFill>
                <a:srgbClr val="FC6800"/>
              </a:solidFill>
              <a:latin typeface="Calibri" pitchFamily="34" charset="0"/>
            </a:endParaRPr>
          </a:p>
          <a:p>
            <a:r>
              <a:rPr lang="en-GB" sz="1400" b="1" dirty="0" smtClean="0">
                <a:solidFill>
                  <a:srgbClr val="FC6800"/>
                </a:solidFill>
                <a:latin typeface="Calibri" pitchFamily="34" charset="0"/>
              </a:rPr>
              <a:t>Damen</a:t>
            </a:r>
            <a:endParaRPr lang="en-GB" sz="1400" b="1" dirty="0">
              <a:solidFill>
                <a:srgbClr val="FC6800"/>
              </a:solidFill>
              <a:latin typeface="Calibri" pitchFamily="34" charset="0"/>
            </a:endParaRPr>
          </a:p>
        </p:txBody>
      </p:sp>
      <p:pic>
        <p:nvPicPr>
          <p:cNvPr id="10" name="Picture 3"/>
          <p:cNvPicPr>
            <a:picLocks noChangeAspect="1" noChangeArrowheads="1"/>
          </p:cNvPicPr>
          <p:nvPr/>
        </p:nvPicPr>
        <p:blipFill>
          <a:blip r:embed="rId4" cstate="print"/>
          <a:srcRect/>
          <a:stretch>
            <a:fillRect/>
          </a:stretch>
        </p:blipFill>
        <p:spPr bwMode="auto">
          <a:xfrm>
            <a:off x="1918822" y="1445893"/>
            <a:ext cx="1048306" cy="1574052"/>
          </a:xfrm>
          <a:prstGeom prst="rect">
            <a:avLst/>
          </a:prstGeom>
          <a:noFill/>
          <a:ln w="9525">
            <a:noFill/>
            <a:miter lim="800000"/>
            <a:headEnd/>
            <a:tailEnd/>
          </a:ln>
        </p:spPr>
      </p:pic>
      <p:pic>
        <p:nvPicPr>
          <p:cNvPr id="11" name="Picture 3" descr="J:\GfK_Fotos\GfK Portretten\SMOELENBOEK\300426.jpg"/>
          <p:cNvPicPr>
            <a:picLocks noChangeAspect="1" noChangeArrowheads="1"/>
          </p:cNvPicPr>
          <p:nvPr/>
        </p:nvPicPr>
        <p:blipFill>
          <a:blip r:embed="rId5" cstate="print"/>
          <a:srcRect/>
          <a:stretch>
            <a:fillRect/>
          </a:stretch>
        </p:blipFill>
        <p:spPr bwMode="auto">
          <a:xfrm>
            <a:off x="6156176" y="1422144"/>
            <a:ext cx="1114347" cy="1597802"/>
          </a:xfrm>
          <a:prstGeom prst="rect">
            <a:avLst/>
          </a:prstGeom>
          <a:noFill/>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775228"/>
          </a:xfrm>
        </p:spPr>
        <p:txBody>
          <a:bodyPr/>
          <a:lstStyle/>
          <a:p>
            <a:r>
              <a:rPr lang="nl-NL" sz="1800" dirty="0" smtClean="0"/>
              <a:t>43% is bekend met minimaal één initiatief om te komen tot minder voedselverspilling. 57% van de shoppers kent echter geen van deze initiatieven.  12% van de shoppers is bekend met het initiatief “Eten is om op te eten”.</a:t>
            </a:r>
            <a:br>
              <a:rPr lang="nl-NL" sz="1800" dirty="0" smtClean="0"/>
            </a:br>
            <a:endParaRPr lang="en-US" sz="1800" dirty="0"/>
          </a:p>
        </p:txBody>
      </p:sp>
      <p:pic>
        <p:nvPicPr>
          <p:cNvPr id="237570" name="Picture 2"/>
          <p:cNvPicPr>
            <a:picLocks noChangeAspect="1" noChangeArrowheads="1"/>
          </p:cNvPicPr>
          <p:nvPr/>
        </p:nvPicPr>
        <p:blipFill>
          <a:blip r:embed="rId2" cstate="print"/>
          <a:srcRect/>
          <a:stretch>
            <a:fillRect/>
          </a:stretch>
        </p:blipFill>
        <p:spPr bwMode="auto">
          <a:xfrm>
            <a:off x="238500" y="1976207"/>
            <a:ext cx="8905500" cy="4163610"/>
          </a:xfrm>
          <a:prstGeom prst="rect">
            <a:avLst/>
          </a:prstGeom>
          <a:noFill/>
          <a:ln w="9525">
            <a:noFill/>
            <a:miter lim="800000"/>
            <a:headEnd/>
            <a:tailEnd/>
          </a:ln>
          <a:effectLst/>
        </p:spPr>
      </p:pic>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4a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Bent u bekend met één of meerdere van onderstaande initiatieven om te komen tot minder voedselverspilling? </a:t>
            </a:r>
          </a:p>
          <a:p>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25"/>
            <a:ext cx="9143999" cy="792163"/>
          </a:xfrm>
        </p:spPr>
        <p:txBody>
          <a:bodyPr/>
          <a:lstStyle/>
          <a:p>
            <a:pPr algn="just"/>
            <a:r>
              <a:rPr lang="nl-NL" sz="1800" dirty="0" smtClean="0"/>
              <a:t>65+ en alleenstaanden &gt;34 jaar zijn relatief vaker bekend met een initiatief. 30-49 jarigen zijn relatief vaker onbekend met een initiatief om te komen tot minder voedselverspilling.</a:t>
            </a:r>
            <a:endParaRPr lang="en-US" sz="1800" dirty="0"/>
          </a:p>
        </p:txBody>
      </p:sp>
      <p:pic>
        <p:nvPicPr>
          <p:cNvPr id="238594" name="Picture 2"/>
          <p:cNvPicPr>
            <a:picLocks noChangeAspect="1" noChangeArrowheads="1"/>
          </p:cNvPicPr>
          <p:nvPr/>
        </p:nvPicPr>
        <p:blipFill>
          <a:blip r:embed="rId2" cstate="print"/>
          <a:srcRect/>
          <a:stretch>
            <a:fillRect/>
          </a:stretch>
        </p:blipFill>
        <p:spPr bwMode="auto">
          <a:xfrm>
            <a:off x="240474" y="1977262"/>
            <a:ext cx="8903526" cy="4162687"/>
          </a:xfrm>
          <a:prstGeom prst="rect">
            <a:avLst/>
          </a:prstGeom>
          <a:noFill/>
          <a:ln w="9525">
            <a:noFill/>
            <a:miter lim="800000"/>
            <a:headEnd/>
            <a:tailEnd/>
          </a:ln>
          <a:effectLst/>
        </p:spPr>
      </p:pic>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4a</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Bent u bekend met één of meerdere van onderstaande initiatieven om te komen tot minder voedselverspilling? </a:t>
            </a:r>
          </a:p>
          <a:p>
            <a:r>
              <a:rPr lang="nl-NL" sz="1000" b="0" dirty="0" smtClean="0">
                <a:solidFill>
                  <a:srgbClr val="000000"/>
                </a:solidFill>
                <a:latin typeface="Calibri" pitchFamily="34" charset="0"/>
              </a:rPr>
              <a:t>BASIS: Alle respondenten (in %, n=2.173)</a:t>
            </a:r>
            <a:endParaRPr lang="nl-NL" sz="1000" b="0" dirty="0">
              <a:solidFill>
                <a:srgbClr val="000000"/>
              </a:solidFill>
              <a:latin typeface="Calibri" pitchFamily="34" charset="0"/>
            </a:endParaRPr>
          </a:p>
        </p:txBody>
      </p:sp>
      <p:sp>
        <p:nvSpPr>
          <p:cNvPr id="8" name="Text Box 7"/>
          <p:cNvSpPr txBox="1">
            <a:spLocks noChangeArrowheads="1"/>
          </p:cNvSpPr>
          <p:nvPr/>
        </p:nvSpPr>
        <p:spPr bwMode="auto">
          <a:xfrm>
            <a:off x="6156176" y="3501008"/>
            <a:ext cx="2615833" cy="954107"/>
          </a:xfrm>
          <a:prstGeom prst="rect">
            <a:avLst/>
          </a:prstGeom>
          <a:solidFill>
            <a:srgbClr val="FC6800"/>
          </a:solidFill>
          <a:ln w="9525" algn="ctr">
            <a:solidFill>
              <a:schemeClr val="tx1"/>
            </a:solidFill>
            <a:miter lim="800000"/>
            <a:headEnd/>
            <a:tailEnd/>
          </a:ln>
        </p:spPr>
        <p:txBody>
          <a:bodyPr wrap="square">
            <a:spAutoFit/>
          </a:bodyPr>
          <a:lstStyle/>
          <a:p>
            <a:pPr eaLnBrk="0" hangingPunct="0">
              <a:spcBef>
                <a:spcPct val="50000"/>
              </a:spcBef>
            </a:pPr>
            <a:r>
              <a:rPr lang="nl-NL" sz="1400" b="1" dirty="0" smtClean="0">
                <a:solidFill>
                  <a:srgbClr val="FFFFFF"/>
                </a:solidFill>
                <a:latin typeface="Calibri" pitchFamily="34" charset="0"/>
              </a:rPr>
              <a:t>Het initiatief ‘Eten is om op te eten is relatief vaker bekend bij 65+ (19%) en lage welstand w4&amp;w5 (18%).</a:t>
            </a:r>
            <a:endParaRPr lang="nl-NL" sz="1400" b="1" dirty="0">
              <a:solidFill>
                <a:srgbClr val="FFFFFF"/>
              </a:solidFill>
              <a:latin typeface="Calibri" pitchFamily="34" charset="0"/>
            </a:endParaRPr>
          </a:p>
        </p:txBody>
      </p:sp>
      <p:pic>
        <p:nvPicPr>
          <p:cNvPr id="9" name="Picture 1"/>
          <p:cNvPicPr>
            <a:picLocks noChangeAspect="1" noChangeArrowheads="1"/>
          </p:cNvPicPr>
          <p:nvPr/>
        </p:nvPicPr>
        <p:blipFill>
          <a:blip r:embed="rId3" cstate="print"/>
          <a:srcRect/>
          <a:stretch>
            <a:fillRect/>
          </a:stretch>
        </p:blipFill>
        <p:spPr bwMode="auto">
          <a:xfrm>
            <a:off x="6300192" y="2348880"/>
            <a:ext cx="2243837" cy="9070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9143999" cy="792163"/>
          </a:xfrm>
        </p:spPr>
        <p:txBody>
          <a:bodyPr/>
          <a:lstStyle/>
          <a:p>
            <a:pPr algn="just"/>
            <a:r>
              <a:rPr lang="nl-NL" sz="1800" dirty="0" smtClean="0"/>
              <a:t>44% van de shoppers is in aanraking gekomen met een initiatief via tv, 28% via een krant, 22% via magazine of tijdschrift, 20% via radio en 17% via personen uit hun omgeving. </a:t>
            </a:r>
            <a:endParaRPr lang="en-US" sz="1800" dirty="0"/>
          </a:p>
        </p:txBody>
      </p:sp>
      <p:sp>
        <p:nvSpPr>
          <p:cNvPr id="6" name="Text Box 7"/>
          <p:cNvSpPr txBox="1">
            <a:spLocks noChangeArrowheads="1"/>
          </p:cNvSpPr>
          <p:nvPr/>
        </p:nvSpPr>
        <p:spPr bwMode="auto">
          <a:xfrm>
            <a:off x="8294688" y="1311275"/>
            <a:ext cx="596900" cy="215444"/>
          </a:xfrm>
          <a:prstGeom prst="rect">
            <a:avLst/>
          </a:prstGeom>
          <a:noFill/>
          <a:ln w="9525" algn="ctr">
            <a:solidFill>
              <a:schemeClr val="tx1"/>
            </a:solidFill>
            <a:miter lim="800000"/>
            <a:headEnd/>
            <a:tailEnd/>
          </a:ln>
        </p:spPr>
        <p:txBody>
          <a:bodyPr>
            <a:spAutoFit/>
          </a:bodyPr>
          <a:lstStyle/>
          <a:p>
            <a:pPr algn="ctr" eaLnBrk="0" hangingPunct="0">
              <a:spcBef>
                <a:spcPct val="50000"/>
              </a:spcBef>
            </a:pPr>
            <a:r>
              <a:rPr lang="nl-NL" sz="800" b="0" dirty="0">
                <a:latin typeface="Calibri" pitchFamily="34" charset="0"/>
              </a:rPr>
              <a:t>Vraag </a:t>
            </a:r>
            <a:r>
              <a:rPr lang="nl-NL" sz="800" dirty="0" smtClean="0">
                <a:latin typeface="Calibri" pitchFamily="34" charset="0"/>
              </a:rPr>
              <a:t>4b</a:t>
            </a:r>
            <a:endParaRPr lang="nl-NL" sz="800" b="0" dirty="0">
              <a:latin typeface="Calibri" pitchFamily="34" charset="0"/>
            </a:endParaRPr>
          </a:p>
        </p:txBody>
      </p:sp>
      <p:sp>
        <p:nvSpPr>
          <p:cNvPr id="7" name="Rectangle 6"/>
          <p:cNvSpPr>
            <a:spLocks noChangeArrowheads="1"/>
          </p:cNvSpPr>
          <p:nvPr/>
        </p:nvSpPr>
        <p:spPr bwMode="auto">
          <a:xfrm>
            <a:off x="114300" y="1417638"/>
            <a:ext cx="8001000" cy="571500"/>
          </a:xfrm>
          <a:prstGeom prst="rect">
            <a:avLst/>
          </a:prstGeom>
          <a:noFill/>
          <a:ln w="9525">
            <a:noFill/>
            <a:miter lim="800000"/>
            <a:headEnd/>
            <a:tailEnd/>
          </a:ln>
        </p:spPr>
        <p:txBody>
          <a:bodyPr/>
          <a:lstStyle/>
          <a:p>
            <a:r>
              <a:rPr lang="nl-NL" sz="1600" dirty="0" smtClean="0">
                <a:latin typeface="+mj-lt"/>
              </a:rPr>
              <a:t>Op welke manier(en) bent u in aanraking gekomen met deze initiatieven?</a:t>
            </a:r>
            <a:r>
              <a:rPr lang="nl-NL" sz="2200" dirty="0" smtClean="0">
                <a:latin typeface="+mj-lt"/>
              </a:rPr>
              <a:t/>
            </a:r>
            <a:br>
              <a:rPr lang="nl-NL" sz="2200" dirty="0" smtClean="0">
                <a:latin typeface="+mj-lt"/>
              </a:rPr>
            </a:br>
            <a:r>
              <a:rPr lang="nl-NL" sz="1000" b="0" dirty="0" smtClean="0">
                <a:solidFill>
                  <a:srgbClr val="000000"/>
                </a:solidFill>
                <a:latin typeface="Calibri" pitchFamily="34" charset="0"/>
              </a:rPr>
              <a:t>BASIS: Alle respondenten die met tenminste  één initiatief bekend zijn (in %, n=943)</a:t>
            </a:r>
            <a:endParaRPr lang="nl-NL" sz="1000" b="0" dirty="0">
              <a:solidFill>
                <a:srgbClr val="000000"/>
              </a:solidFill>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242062" y="1974691"/>
            <a:ext cx="8901937" cy="4161944"/>
          </a:xfrm>
          <a:prstGeom prst="rect">
            <a:avLst/>
          </a:prstGeom>
          <a:noFill/>
          <a:ln w="9525">
            <a:noFill/>
            <a:miter lim="800000"/>
            <a:headEnd/>
            <a:tailEnd/>
          </a:ln>
          <a:effectLst/>
        </p:spPr>
      </p:pic>
      <p:sp>
        <p:nvSpPr>
          <p:cNvPr id="9" name="Text Box 7"/>
          <p:cNvSpPr txBox="1">
            <a:spLocks noChangeArrowheads="1"/>
          </p:cNvSpPr>
          <p:nvPr/>
        </p:nvSpPr>
        <p:spPr bwMode="auto">
          <a:xfrm>
            <a:off x="6156176" y="3501008"/>
            <a:ext cx="2615833" cy="1708160"/>
          </a:xfrm>
          <a:prstGeom prst="rect">
            <a:avLst/>
          </a:prstGeom>
          <a:solidFill>
            <a:srgbClr val="FC6800"/>
          </a:solidFill>
          <a:ln w="9525" algn="ctr">
            <a:solidFill>
              <a:schemeClr val="tx1"/>
            </a:solidFill>
            <a:miter lim="800000"/>
            <a:headEnd/>
            <a:tailEnd/>
          </a:ln>
        </p:spPr>
        <p:txBody>
          <a:bodyPr wrap="square">
            <a:spAutoFit/>
          </a:bodyPr>
          <a:lstStyle/>
          <a:p>
            <a:pPr eaLnBrk="0" hangingPunct="0">
              <a:spcBef>
                <a:spcPct val="50000"/>
              </a:spcBef>
            </a:pPr>
            <a:r>
              <a:rPr lang="nl-NL" sz="1400" b="1" dirty="0" smtClean="0">
                <a:solidFill>
                  <a:srgbClr val="FFFFFF"/>
                </a:solidFill>
                <a:latin typeface="Calibri" pitchFamily="34" charset="0"/>
              </a:rPr>
              <a:t>Mannen zijn relatief vaker in aanraking gekomen met een initiatief via internet (website of zoekmachine) dan vrouwen. </a:t>
            </a:r>
          </a:p>
          <a:p>
            <a:pPr eaLnBrk="0" hangingPunct="0">
              <a:spcBef>
                <a:spcPct val="50000"/>
              </a:spcBef>
            </a:pPr>
            <a:r>
              <a:rPr lang="nl-NL" sz="1400" b="1" dirty="0" smtClean="0">
                <a:solidFill>
                  <a:srgbClr val="FFFFFF"/>
                </a:solidFill>
                <a:latin typeface="Calibri" pitchFamily="34" charset="0"/>
              </a:rPr>
              <a:t>Vrouwen  (26%) juist relatief vaker via een tijdschrift of magazine dan mannen (17%).</a:t>
            </a:r>
            <a:endParaRPr lang="nl-NL" sz="1400" b="1" dirty="0">
              <a:solidFill>
                <a:srgbClr val="FFFF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Default">
  <a:themeElements>
    <a:clrScheme name="Default 8">
      <a:dk1>
        <a:srgbClr val="000000"/>
      </a:dk1>
      <a:lt1>
        <a:srgbClr val="EBEEEE"/>
      </a:lt1>
      <a:dk2>
        <a:srgbClr val="000000"/>
      </a:dk2>
      <a:lt2>
        <a:srgbClr val="CB282A"/>
      </a:lt2>
      <a:accent1>
        <a:srgbClr val="D85E5F"/>
      </a:accent1>
      <a:accent2>
        <a:srgbClr val="BBC9CC"/>
      </a:accent2>
      <a:accent3>
        <a:srgbClr val="F3F5F5"/>
      </a:accent3>
      <a:accent4>
        <a:srgbClr val="000000"/>
      </a:accent4>
      <a:accent5>
        <a:srgbClr val="E9B6B6"/>
      </a:accent5>
      <a:accent6>
        <a:srgbClr val="A9B6B9"/>
      </a:accent6>
      <a:hlink>
        <a:srgbClr val="D0C9BC"/>
      </a:hlink>
      <a:folHlink>
        <a:srgbClr val="E36120"/>
      </a:folHlink>
    </a:clrScheme>
    <a:fontScheme name="Default">
      <a:majorFont>
        <a:latin typeface="Calibri"/>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rgbClr val="00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1750" cap="flat" cmpd="sng" algn="ctr">
          <a:solidFill>
            <a:srgbClr val="00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1">
        <a:dk1>
          <a:srgbClr val="000000"/>
        </a:dk1>
        <a:lt1>
          <a:srgbClr val="EBEEEE"/>
        </a:lt1>
        <a:dk2>
          <a:srgbClr val="000000"/>
        </a:dk2>
        <a:lt2>
          <a:srgbClr val="707226"/>
        </a:lt2>
        <a:accent1>
          <a:srgbClr val="CB282A"/>
        </a:accent1>
        <a:accent2>
          <a:srgbClr val="166952"/>
        </a:accent2>
        <a:accent3>
          <a:srgbClr val="F3F5F5"/>
        </a:accent3>
        <a:accent4>
          <a:srgbClr val="000000"/>
        </a:accent4>
        <a:accent5>
          <a:srgbClr val="E2ACAC"/>
        </a:accent5>
        <a:accent6>
          <a:srgbClr val="135E49"/>
        </a:accent6>
        <a:hlink>
          <a:srgbClr val="E8CE79"/>
        </a:hlink>
        <a:folHlink>
          <a:srgbClr val="00366C"/>
        </a:folHlink>
      </a:clrScheme>
      <a:clrMap bg1="lt1" tx1="dk1" bg2="lt2" tx2="dk2" accent1="accent1" accent2="accent2" accent3="accent3" accent4="accent4" accent5="accent5" accent6="accent6" hlink="hlink" folHlink="folHlink"/>
    </a:extraClrScheme>
    <a:extraClrScheme>
      <a:clrScheme name="Default 2">
        <a:dk1>
          <a:srgbClr val="000000"/>
        </a:dk1>
        <a:lt1>
          <a:srgbClr val="EBEEEE"/>
        </a:lt1>
        <a:dk2>
          <a:srgbClr val="000000"/>
        </a:dk2>
        <a:lt2>
          <a:srgbClr val="94955C"/>
        </a:lt2>
        <a:accent1>
          <a:srgbClr val="D85E5F"/>
        </a:accent1>
        <a:accent2>
          <a:srgbClr val="508F7D"/>
        </a:accent2>
        <a:accent3>
          <a:srgbClr val="F3F5F5"/>
        </a:accent3>
        <a:accent4>
          <a:srgbClr val="000000"/>
        </a:accent4>
        <a:accent5>
          <a:srgbClr val="E9B6B6"/>
        </a:accent5>
        <a:accent6>
          <a:srgbClr val="488171"/>
        </a:accent6>
        <a:hlink>
          <a:srgbClr val="EEDA9B"/>
        </a:hlink>
        <a:folHlink>
          <a:srgbClr val="406891"/>
        </a:folHlink>
      </a:clrScheme>
      <a:clrMap bg1="lt1" tx1="dk1" bg2="lt2" tx2="dk2" accent1="accent1" accent2="accent2" accent3="accent3" accent4="accent4" accent5="accent5" accent6="accent6" hlink="hlink" folHlink="folHlink"/>
    </a:extraClrScheme>
    <a:extraClrScheme>
      <a:clrScheme name="Default 3">
        <a:dk1>
          <a:srgbClr val="000000"/>
        </a:dk1>
        <a:lt1>
          <a:srgbClr val="EBEEEE"/>
        </a:lt1>
        <a:dk2>
          <a:srgbClr val="000000"/>
        </a:dk2>
        <a:lt2>
          <a:srgbClr val="577A8A"/>
        </a:lt2>
        <a:accent1>
          <a:srgbClr val="8B989B"/>
        </a:accent1>
        <a:accent2>
          <a:srgbClr val="BBC9CC"/>
        </a:accent2>
        <a:accent3>
          <a:srgbClr val="F3F5F5"/>
        </a:accent3>
        <a:accent4>
          <a:srgbClr val="000000"/>
        </a:accent4>
        <a:accent5>
          <a:srgbClr val="C4CACB"/>
        </a:accent5>
        <a:accent6>
          <a:srgbClr val="A9B6B9"/>
        </a:accent6>
        <a:hlink>
          <a:srgbClr val="D2DBD9"/>
        </a:hlink>
        <a:folHlink>
          <a:srgbClr val="94816D"/>
        </a:folHlink>
      </a:clrScheme>
      <a:clrMap bg1="lt1" tx1="dk1" bg2="lt2" tx2="dk2" accent1="accent1" accent2="accent2" accent3="accent3" accent4="accent4" accent5="accent5" accent6="accent6" hlink="hlink" folHlink="folHlink"/>
    </a:extraClrScheme>
    <a:extraClrScheme>
      <a:clrScheme name="Default 4">
        <a:dk1>
          <a:srgbClr val="000000"/>
        </a:dk1>
        <a:lt1>
          <a:srgbClr val="EBEEEE"/>
        </a:lt1>
        <a:dk2>
          <a:srgbClr val="000000"/>
        </a:dk2>
        <a:lt2>
          <a:srgbClr val="94816D"/>
        </a:lt2>
        <a:accent1>
          <a:srgbClr val="C3B099"/>
        </a:accent1>
        <a:accent2>
          <a:srgbClr val="D0C9BC"/>
        </a:accent2>
        <a:accent3>
          <a:srgbClr val="F3F5F5"/>
        </a:accent3>
        <a:accent4>
          <a:srgbClr val="000000"/>
        </a:accent4>
        <a:accent5>
          <a:srgbClr val="DED4CA"/>
        </a:accent5>
        <a:accent6>
          <a:srgbClr val="BCB6AA"/>
        </a:accent6>
        <a:hlink>
          <a:srgbClr val="577A8A"/>
        </a:hlink>
        <a:folHlink>
          <a:srgbClr val="8B989B"/>
        </a:folHlink>
      </a:clrScheme>
      <a:clrMap bg1="lt1" tx1="dk1" bg2="lt2" tx2="dk2" accent1="accent1" accent2="accent2" accent3="accent3" accent4="accent4" accent5="accent5" accent6="accent6" hlink="hlink" folHlink="folHlink"/>
    </a:extraClrScheme>
    <a:extraClrScheme>
      <a:clrScheme name="Default 5">
        <a:dk1>
          <a:srgbClr val="000000"/>
        </a:dk1>
        <a:lt1>
          <a:srgbClr val="EBEEEE"/>
        </a:lt1>
        <a:dk2>
          <a:srgbClr val="000000"/>
        </a:dk2>
        <a:lt2>
          <a:srgbClr val="AE5227"/>
        </a:lt2>
        <a:accent1>
          <a:srgbClr val="E36120"/>
        </a:accent1>
        <a:accent2>
          <a:srgbClr val="94816D"/>
        </a:accent2>
        <a:accent3>
          <a:srgbClr val="F3F5F5"/>
        </a:accent3>
        <a:accent4>
          <a:srgbClr val="000000"/>
        </a:accent4>
        <a:accent5>
          <a:srgbClr val="EFB7AB"/>
        </a:accent5>
        <a:accent6>
          <a:srgbClr val="867462"/>
        </a:accent6>
        <a:hlink>
          <a:srgbClr val="C3B099"/>
        </a:hlink>
        <a:folHlink>
          <a:srgbClr val="D0C9BC"/>
        </a:folHlink>
      </a:clrScheme>
      <a:clrMap bg1="lt1" tx1="dk1" bg2="lt2" tx2="dk2" accent1="accent1" accent2="accent2" accent3="accent3" accent4="accent4" accent5="accent5" accent6="accent6" hlink="hlink" folHlink="folHlink"/>
    </a:extraClrScheme>
    <a:extraClrScheme>
      <a:clrScheme name="Default 6">
        <a:dk1>
          <a:srgbClr val="000000"/>
        </a:dk1>
        <a:lt1>
          <a:srgbClr val="EBEEEE"/>
        </a:lt1>
        <a:dk2>
          <a:srgbClr val="000000"/>
        </a:dk2>
        <a:lt2>
          <a:srgbClr val="E8CE79"/>
        </a:lt2>
        <a:accent1>
          <a:srgbClr val="EEDA9B"/>
        </a:accent1>
        <a:accent2>
          <a:srgbClr val="94816D"/>
        </a:accent2>
        <a:accent3>
          <a:srgbClr val="F3F5F5"/>
        </a:accent3>
        <a:accent4>
          <a:srgbClr val="000000"/>
        </a:accent4>
        <a:accent5>
          <a:srgbClr val="F5EACB"/>
        </a:accent5>
        <a:accent6>
          <a:srgbClr val="867462"/>
        </a:accent6>
        <a:hlink>
          <a:srgbClr val="C3B099"/>
        </a:hlink>
        <a:folHlink>
          <a:srgbClr val="D0C9BC"/>
        </a:folHlink>
      </a:clrScheme>
      <a:clrMap bg1="lt1" tx1="dk1" bg2="lt2" tx2="dk2" accent1="accent1" accent2="accent2" accent3="accent3" accent4="accent4" accent5="accent5" accent6="accent6" hlink="hlink" folHlink="folHlink"/>
    </a:extraClrScheme>
    <a:extraClrScheme>
      <a:clrScheme name="Default 7">
        <a:dk1>
          <a:srgbClr val="000000"/>
        </a:dk1>
        <a:lt1>
          <a:srgbClr val="EBEEEE"/>
        </a:lt1>
        <a:dk2>
          <a:srgbClr val="000000"/>
        </a:dk2>
        <a:lt2>
          <a:srgbClr val="166952"/>
        </a:lt2>
        <a:accent1>
          <a:srgbClr val="508F7D"/>
        </a:accent1>
        <a:accent2>
          <a:srgbClr val="D2DBD9"/>
        </a:accent2>
        <a:accent3>
          <a:srgbClr val="F3F5F5"/>
        </a:accent3>
        <a:accent4>
          <a:srgbClr val="000000"/>
        </a:accent4>
        <a:accent5>
          <a:srgbClr val="B3C6BF"/>
        </a:accent5>
        <a:accent6>
          <a:srgbClr val="BEC6C4"/>
        </a:accent6>
        <a:hlink>
          <a:srgbClr val="AE5227"/>
        </a:hlink>
        <a:folHlink>
          <a:srgbClr val="E3612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EBEEEE"/>
        </a:lt1>
        <a:dk2>
          <a:srgbClr val="000000"/>
        </a:dk2>
        <a:lt2>
          <a:srgbClr val="CB282A"/>
        </a:lt2>
        <a:accent1>
          <a:srgbClr val="D85E5F"/>
        </a:accent1>
        <a:accent2>
          <a:srgbClr val="BBC9CC"/>
        </a:accent2>
        <a:accent3>
          <a:srgbClr val="F3F5F5"/>
        </a:accent3>
        <a:accent4>
          <a:srgbClr val="000000"/>
        </a:accent4>
        <a:accent5>
          <a:srgbClr val="E9B6B6"/>
        </a:accent5>
        <a:accent6>
          <a:srgbClr val="A9B6B9"/>
        </a:accent6>
        <a:hlink>
          <a:srgbClr val="D0C9BC"/>
        </a:hlink>
        <a:folHlink>
          <a:srgbClr val="E3612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EBEEEE"/>
        </a:lt1>
        <a:dk2>
          <a:srgbClr val="000000"/>
        </a:dk2>
        <a:lt2>
          <a:srgbClr val="707226"/>
        </a:lt2>
        <a:accent1>
          <a:srgbClr val="94955C"/>
        </a:accent1>
        <a:accent2>
          <a:srgbClr val="8B989B"/>
        </a:accent2>
        <a:accent3>
          <a:srgbClr val="F3F5F5"/>
        </a:accent3>
        <a:accent4>
          <a:srgbClr val="000000"/>
        </a:accent4>
        <a:accent5>
          <a:srgbClr val="C8C8B5"/>
        </a:accent5>
        <a:accent6>
          <a:srgbClr val="7D898C"/>
        </a:accent6>
        <a:hlink>
          <a:srgbClr val="C3B099"/>
        </a:hlink>
        <a:folHlink>
          <a:srgbClr val="E3612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EBEEEE"/>
        </a:lt1>
        <a:dk2>
          <a:srgbClr val="000000"/>
        </a:dk2>
        <a:lt2>
          <a:srgbClr val="00366C"/>
        </a:lt2>
        <a:accent1>
          <a:srgbClr val="406891"/>
        </a:accent1>
        <a:accent2>
          <a:srgbClr val="577A8A"/>
        </a:accent2>
        <a:accent3>
          <a:srgbClr val="F3F5F5"/>
        </a:accent3>
        <a:accent4>
          <a:srgbClr val="000000"/>
        </a:accent4>
        <a:accent5>
          <a:srgbClr val="AFB9C7"/>
        </a:accent5>
        <a:accent6>
          <a:srgbClr val="4E6E7D"/>
        </a:accent6>
        <a:hlink>
          <a:srgbClr val="94816D"/>
        </a:hlink>
        <a:folHlink>
          <a:srgbClr val="AE522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12440</TotalTime>
  <Words>6597</Words>
  <Application>Microsoft Office PowerPoint</Application>
  <PresentationFormat>Diavoorstelling (4:3)</PresentationFormat>
  <Paragraphs>717</Paragraphs>
  <Slides>65</Slides>
  <Notes>1</Notes>
  <HiddenSlides>0</HiddenSlides>
  <MMClips>0</MMClips>
  <ScaleCrop>false</ScaleCrop>
  <HeadingPairs>
    <vt:vector size="4" baseType="variant">
      <vt:variant>
        <vt:lpstr>Thema</vt:lpstr>
      </vt:variant>
      <vt:variant>
        <vt:i4>1</vt:i4>
      </vt:variant>
      <vt:variant>
        <vt:lpstr>Diatitels</vt:lpstr>
      </vt:variant>
      <vt:variant>
        <vt:i4>65</vt:i4>
      </vt:variant>
    </vt:vector>
  </HeadingPairs>
  <TitlesOfParts>
    <vt:vector size="66" baseType="lpstr">
      <vt:lpstr>Default</vt:lpstr>
      <vt:lpstr>PowerPoint-presentatie</vt:lpstr>
      <vt:lpstr>PowerPoint-presentatie</vt:lpstr>
      <vt:lpstr>PowerPoint-presentatie</vt:lpstr>
      <vt:lpstr>22% van de shoppers heeft een juist beeld van de gemiddelde jaarlijkse hoeveelheid voedselverspilling in NL. Maar liefst 78% onderschat de hoeveelheid voedselverspilling. Mannen (26%), 30-39 jarigen (26%) en alleenstaanden &lt;35 jaar (33%) gaven relatief vaker het juiste antwoord.</vt:lpstr>
      <vt:lpstr>21% schat de waarde van de totale voedselverspilling in NL juist in (4,4 miljard euro). 18-29 jarigen (28%) en alleenstaanden &lt;35 jaar (36%) hebben relatief vaker een goed beeld van de totale waarde. 74% onderschat de totale voedselverspilling in NL. Met name vrouwen, 65+, alleenstaanden &gt;34 jaar en lage welstand (w4&amp;w5) onderschatten de totale waarde. </vt:lpstr>
      <vt:lpstr>27% schat het gemiddeld verspild bedrag aan voedsel in NL juist in. Ruim 1 op de 2 (53%) overschat dit bedrag. Dit zijn relatief vaker 18-29 jarigen en alleenstaanden &lt;35 jaar. 65+ en lage welstand (w4&amp;w5) onderschatten relatief vaker het bedrag. </vt:lpstr>
      <vt:lpstr>43% is bekend met minimaal één initiatief om te komen tot minder voedselverspilling. 57% van de shoppers kent echter geen van deze initiatieven.  12% van de shoppers is bekend met het initiatief “Eten is om op te eten”. </vt:lpstr>
      <vt:lpstr>65+ en alleenstaanden &gt;34 jaar zijn relatief vaker bekend met een initiatief. 30-49 jarigen zijn relatief vaker onbekend met een initiatief om te komen tot minder voedselverspilling.</vt:lpstr>
      <vt:lpstr>44% van de shoppers is in aanraking gekomen met een initiatief via tv, 28% via een krant, 22% via magazine of tijdschrift, 20% via radio en 17% via personen uit hun omgeving. </vt:lpstr>
      <vt:lpstr>Met elk medium is relatief vaker één bepaalde leeftijdsgroep in aanraking gekomen met een initiatief. Zo zijn 18-29 jarigen relatief vaker in aanraking gekomen met een initiatief via internet (8% en 9%), 30-39 jarigen via radio (29%), 40-49 jarigen via tv (53%), 50+ via de krant (34% en 37%) en 65+ via familie, vrienden of bekenden (22%). </vt:lpstr>
      <vt:lpstr>45% geeft aan iets gedaan te hebben met de verkregen informatie om voedselverspilling tegen te gaan. Dit is relatief vaker 65+ (54%). 55% van de shoppers heeft er niets mee gedaan. Dit zijn relatief vaker 30-39 (65%) en 40-49 jarigen (64%).</vt:lpstr>
      <vt:lpstr>60% van de shoppers geeft aan regelmatig tot altijd boodschappen met een lijstje te doen. Dit zijn relatief vaker vrouwen (63%), 2-persoons huishoudens (65%), 50-64 jarigen (66%) en 65+ (64%). 26% geeft aan zelden tot nooit een lijstje te gebruiken. Dit zijn relatief vaker mannen (31%), 30-39 jarigen (33%), alleenstaanden &lt;35 jaar (42%).</vt:lpstr>
      <vt:lpstr>45% van de shoppers geeft aan het verschil te weten tussen de THT- en TGT-datum. 18-29 jarigen (53%) geven relatief vaker aan het verschil te weten. 55% kent het verschil niet, dit zijn voornamelijk 65+ (66%), alleenstaanden &gt;34 jaar (62%).</vt:lpstr>
      <vt:lpstr>29% van de shoppers is bekend met het type datum op bederfelijke producten; de TGT-datum. 18-29 jarigen (38%) en alleenstaanden &lt;35 jaar (39%) geven relatief vaker het juiste antwoord. 30-49 jarigen (62%) en huishoudens met kinderen (60%, 62% en 68%) noemen relatief vaker de THT-datum. 65+ (44%) en lage welstand (33%) weten het antwoord relatief vaker niet. </vt:lpstr>
      <vt:lpstr>55% ruikt aan het product waarvan de datum verstreken is en kijkt ernaar alvorens besloten wordt wat ermee te doen. 23% gebruikt een product nog tot op een bepaald aantal dagen na het verstrijken van de datum (relatief vaker 50-64 (30%), 65+ (29%) en alleenstaanden &lt;35 jaar (28%)) en 20% gooit het product meteen weg (relatief vaker 18-39 jarigen (28%)). </vt:lpstr>
      <vt:lpstr>63% geeft aan te weten op welke temperatuur de koelkast staat. Mannen (66%), 50+ (67% en 74%), alleenstaanden &gt;34 jaar (66%) en 2-persoons huishoudens (65%) geven relatief vaker aan dit te weten. Jonge volwassenen van 18-29 (33%), 30-39 jarigen (22%) en alleenstaanden &lt;35 jaar (36%) weten relatief minder vaak de temperatuur van hun koelkast.</vt:lpstr>
      <vt:lpstr>79% van de shoppers geeft aan dat de koelkast op een temperatuur staat van 4 tot 7 graden Celsius.  </vt:lpstr>
      <vt:lpstr>In de onderzoeksperiode heeft 38% in twee dagen tijd eten en/of drinken weggegooid. Vrouwen (42%) en 18-49 jarigen (55%, 53%, 47%) deden dit relatief vaker. 61% geeft aan niets te hebben weggegooid. Dit waren relatief vaker mannen (67%) en 50+ (71% en 83%). </vt:lpstr>
      <vt:lpstr> Ook alleenstaanden &lt;35 jaar (49%), gezinnen met kinderen (62%, 59% en 45%) en hoge welstand (47%) gooiden in de onderzoekperiode binnen twee opeenvolgende dagen relatief vaker eten en/of drinken weg. Alleenstaanden &gt;34 jaar (76%), 2-persoons huishoudens (68%) en lage welstand (74%) deden dit relatief minder vaak. </vt:lpstr>
      <vt:lpstr>62% van de shoppers die aangaven eten en/of drinken weggegooid te hebben, denkt dat dit voorkomen had kunnen worden. 38% geeft aan van niet. </vt:lpstr>
      <vt:lpstr>Rondom het diner wordt het meeste aan eten en drinken weggegooid (61%). Voornamelijk huishoudens met kinderen tot 12 jaar gooien dan vaker wat weg (71% en (68%). 65+ (41%) en lage welstand (51%) gooit rondom dit moment relatief minder vaak weg. Alleenstaanden &gt;34 jaar gooit relatief vaker eten en/of drinken weg rondom een ander moment (27%).</vt:lpstr>
      <vt:lpstr>Het type product dat voornamelijk wordt weggegooid is groente (23%). Ook brood (17%), aardappelen (16%) en fruit (12%) vindt vaker de prullenbak dan andere type producten. Dit heeft uiteraard ook te maken met de frequentie van gebruik. </vt:lpstr>
      <vt:lpstr>Groente en aardappelen worden vaak rondom het diner weggegooid. Brood, vleeswaren en zuivel veelal rondom het ontbijt en de lunch. Fruit wordt voornamelijk tussendoor weggegooid.</vt:lpstr>
      <vt:lpstr>Vis wordt hoofdzakelijk rondom de lunch weggegooid. Overig eten dat wordt weggegooid wordt voornamelijk tussendoor weggegooid. </vt:lpstr>
      <vt:lpstr>Producten worden voornamelijk weggegooid omdat deze te lang bewaard zijn (33%) of omdat er teveel van gekookt/ bereid was (31%). </vt:lpstr>
      <vt:lpstr>De reden van product te lang bewaard/ houdbaarheidstermijn verstreken wordt relatief vaker door 65+ genoemd (45%). 65+ geeft ook relatief vaker aan teveel stuks ingekocht te hebben (16%). 18-29 jarigen geven vaker aan teveel van het product in een verpakking te hebben (15%) en het product weggegooid te hebben omdat het niet lekker was (13%).</vt:lpstr>
      <vt:lpstr>De meest genoemde reden waarom producten te lang bewaard zijn is omdat men vergat het in huis te hebben (45%). 50-64 jarigen (50%) en 2-persoons huishoudens (59%) noemen relatief vaker deze reden. 40-49 jarigen (41%) en gezinnen met oudere kinderen 6-12 (35%) en 13-17 jaar (42%) kopen relatief  vaker teveel van het product in. </vt:lpstr>
      <vt:lpstr>71% geeft aan zich volledig bewust te zijn van de eigen voedselverspilling. De 40-49 (76%) en 50-64 jarigen (77%) geven dit relatief vaker aan. 65+ geeft relatief vaker aan zich niet volledig bewust te zijn van de eigen voedselverspilling (18%).</vt:lpstr>
      <vt:lpstr>PowerPoint-presentatie</vt:lpstr>
      <vt:lpstr>73% van de shoppers geeft aan regelmatig tot altijd op maat te koken. Dit zijn relatief vaker 50-64 jarigen (78%), 65+ (81%) en 2-persoons huishoudens (80%). 10% geeft aan zelden tot nooit op maat te koken. Dit zijn relatief vaker mannen (13%), alleenstaanden (16% &amp; 15%) een lage welstand (15%).</vt:lpstr>
      <vt:lpstr>77% geeft aan bereid te zijn om de voedselverspilling binnen het huishouden te verminderen door op maat te koken. Vrouwen (80%) en 50+ (82%) zijn relatief vaker hiertoe bereid.</vt:lpstr>
      <vt:lpstr>2-persoons huishoudens (82%) zijn relatief vaker bereid op maat te koken om de hoeveelheid voedselverspilling te verminderen.</vt:lpstr>
      <vt:lpstr>77% geeft aan bereid te zijn om de voedselverspilling binnen het huishouden te verminderen door op maat te kopen. Opnieuw zijn vrouwen (80%) en 50+ (82% en 84%) hier relatief vaker toe bereid.</vt:lpstr>
      <vt:lpstr>2-persoons huishoudens (81%) zijn relatief vaker bereid op maat te kopen om de hoeveelheid voedselverspilling te verminderen.</vt:lpstr>
      <vt:lpstr>73% geeft aan bereid te zijn om de voedselverspilling binnen het huishouden te verminderen door producten beter te bewaren. Ouderen van 50-64 jaar (79%) en 65+ (81%) geven relatief vaker aan dit te willen doen.</vt:lpstr>
      <vt:lpstr>Alleenstaanden &gt; 34 jaar (78%) en 2-persoons huishoudens (77%) zijn relatief vaker bereid om de voedselverspilling binnen het huishouden te verminderen door producten beter te bewaren. Huishoudens met kinderen scoren hier iets lager.</vt:lpstr>
      <vt:lpstr>22% van de shoppers heeft waarschijnlijk tot zeker behoefte aan informatie en/of tips met betrekking tot het verminderen van voedselverspilling.   65+ heeft relatief vaker geen behoefte aan informatie en/of tips (32%).</vt:lpstr>
      <vt:lpstr>Van de shoppers die behoefte hebben aan informatie geeft 41% aan dit via de website te willen verkrijgen. 38% ontvangt graag een brochure of folder en 34% een email of sms. Mannen geven relatief vaker aan informatie via een website (46%) of applicatie voor smartphone (10%) te willen ontvangen.    </vt:lpstr>
      <vt:lpstr>30-39 (51%) en 40-49 jarigen (48%) ontvangen relatief vaker informatie via een website. Daarnaast ontvangen de 30-39 jarigen (12%) als ook de 18-29 jarigen (12%) relatief vaker graag informatie via een applicatie voor de smartphone.</vt:lpstr>
      <vt:lpstr>Hoge welstand ontvangt relatief vaker bij voorkeur de informatie via de website (49%). Lage welstand echter relatief minder vaak via deze manier (34%). Lage welstand heeft een voorkeur voor een brochure/folder (41%). Alleenstaanden &lt;35 jaar ontvangen relatief vaker graag een compacte informatiewijzer (38%).</vt:lpstr>
      <vt:lpstr>Shoppers bekend met initiatieven om te komen tot minder voedselverspilling doen relatief vaker regelmatig tot altijd boodschappen met een lijstje (65%) dan shoppers die onbekend zijn met deze initiatieven (56%).  </vt:lpstr>
      <vt:lpstr>Het juiste antwoord wordt relatief vaker gegeven door shoppers bekend met initiatieven (33%) dan shoppers die onbekend zijn met initiatieven (25%). De eerste groep is dus beter op de hoogte van de THT- en TGT-datum.</vt:lpstr>
      <vt:lpstr>Shoppers bekend met initiatieven geven relatief vaker te kennen dat zij bekend zijn met de hoogte van de temperatuur in hun koelkast (67%) dan shoppers die onbekend zijn met de initiatieven (59%).</vt:lpstr>
      <vt:lpstr>De gemiddelde temperatuur van de koelkast van shoppers bekend en onbekend met initiatieven om te komen tot minder voedselverspilling ligt bij beiden rond de 6°C. </vt:lpstr>
      <vt:lpstr>Shoppers onbekend met initiatieven, hebben relatief vaker (41%) eten of drinken weggegooid in de voorgaande twee dagen dan shoppers die wel bekend zijn met de initiatieven (35%). </vt:lpstr>
      <vt:lpstr>Shoppers bekend met initiatieven geven relatief vaker aan zich volledig bewust te zijn van de eigen voedselverspilling (75%) dan shoppers die onbekend zijn met de initiatieven (69%).</vt:lpstr>
      <vt:lpstr>Shoppers bekend met initiatieven om te komen tot minder voedselverspilling koken relatief vaker altijd op maat (36%) dan shoppers die onbekend zijn met deze initiatieven (30%).  </vt:lpstr>
      <vt:lpstr>De bereidheid om voedselverspilling te verminderen is bij alle drie de benoemde manieren hoger onder shoppers bekend met de initiatieven dan zij die hier niet bekend mee zijn (81%, 81% en 78% vs 74%, 74% en 70%).</vt:lpstr>
      <vt:lpstr>De shoppers bekend met de initiatieven hebben relatief vaker (26%) waarschijnlijk tot zeker wel behoefte aan informatie en/of tips met betrekking tot het verminderen van voedselverspilling dan shoppers onbekend met de initiatieven (20%).</vt:lpstr>
      <vt:lpstr>PowerPoint-presentatie</vt:lpstr>
      <vt:lpstr>Conclusies en aanbevelingen:</vt:lpstr>
      <vt:lpstr>Conclusies en aanbevelingen:</vt:lpstr>
      <vt:lpstr>Conclusies en aanbevelingen:</vt:lpstr>
      <vt:lpstr>Conclusies en aanbevelingen:</vt:lpstr>
      <vt:lpstr>Conclusies en aanbevelingen:</vt:lpstr>
      <vt:lpstr>Conclusies en aanbevelingen:</vt:lpstr>
      <vt:lpstr>Conclusies en aanbevelingen:</vt:lpstr>
      <vt:lpstr>Conclusies en aanbevelingen:</vt:lpstr>
      <vt:lpstr>Conclusies en aanbevelingen:</vt:lpstr>
      <vt:lpstr>Conclusies en aanbevelingen:</vt:lpstr>
      <vt:lpstr>PowerPoint-presentatie</vt:lpstr>
      <vt:lpstr>Achtergrond en onderzoeksdoelstelling</vt:lpstr>
      <vt:lpstr>Onderzoeksdesign</vt:lpstr>
      <vt:lpstr>Onderzoeksopzet</vt:lpstr>
      <vt:lpstr>PowerPoint-presentatie</vt:lpstr>
    </vt:vector>
  </TitlesOfParts>
  <Company>GfK Panel services Benelux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Pim Lepelaars</dc:creator>
  <cp:lastModifiedBy>Rianne Wijnhoven</cp:lastModifiedBy>
  <cp:revision>689</cp:revision>
  <dcterms:created xsi:type="dcterms:W3CDTF">2011-07-19T07:32:44Z</dcterms:created>
  <dcterms:modified xsi:type="dcterms:W3CDTF">2016-05-30T13:15:50Z</dcterms:modified>
</cp:coreProperties>
</file>